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CCCCFF"/>
    <a:srgbClr val="33CCCC"/>
    <a:srgbClr val="E0E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Популярность</a:t>
            </a:r>
            <a:r>
              <a:rPr lang="ru-RU" b="1" baseline="0" dirty="0">
                <a:solidFill>
                  <a:schemeClr val="bg1"/>
                </a:solidFill>
                <a:latin typeface="Century" panose="02040604050505020304" pitchFamily="18" charset="0"/>
              </a:rPr>
              <a:t> игровых жанров </a:t>
            </a:r>
            <a:endParaRPr lang="ru-RU" b="1" dirty="0">
              <a:solidFill>
                <a:schemeClr val="bg1"/>
              </a:solidFill>
              <a:latin typeface="Century" panose="02040604050505020304" pitchFamily="18" charset="0"/>
            </a:endParaRPr>
          </a:p>
        </c:rich>
      </c:tx>
      <c:layout>
        <c:manualLayout>
          <c:xMode val="edge"/>
          <c:yMode val="edge"/>
          <c:x val="0.21813461319883698"/>
          <c:y val="3.04687481256921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Хоррор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Лист1!$A$2:$A$26</c:f>
              <c:numCache>
                <c:formatCode>General</c:formatCode>
                <c:ptCount val="25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</c:numCache>
            </c:numRef>
          </c:cat>
          <c:val>
            <c:numRef>
              <c:f>Лист1!$B$2:$B$26</c:f>
              <c:numCache>
                <c:formatCode>General</c:formatCode>
                <c:ptCount val="2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7</c:v>
                </c:pt>
                <c:pt idx="9">
                  <c:v>7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9</c:v>
                </c:pt>
                <c:pt idx="14">
                  <c:v>9</c:v>
                </c:pt>
                <c:pt idx="15">
                  <c:v>9</c:v>
                </c:pt>
                <c:pt idx="16">
                  <c:v>10</c:v>
                </c:pt>
                <c:pt idx="17">
                  <c:v>10</c:v>
                </c:pt>
                <c:pt idx="18">
                  <c:v>11</c:v>
                </c:pt>
                <c:pt idx="19">
                  <c:v>12</c:v>
                </c:pt>
                <c:pt idx="20">
                  <c:v>12</c:v>
                </c:pt>
                <c:pt idx="21">
                  <c:v>13</c:v>
                </c:pt>
                <c:pt idx="22">
                  <c:v>14</c:v>
                </c:pt>
                <c:pt idx="23">
                  <c:v>15</c:v>
                </c:pt>
                <c:pt idx="2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64-49CD-B005-C740A954AD0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Экшен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Лист1!$A$2:$A$26</c:f>
              <c:numCache>
                <c:formatCode>General</c:formatCode>
                <c:ptCount val="25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</c:numCache>
            </c:numRef>
          </c:cat>
          <c:val>
            <c:numRef>
              <c:f>Лист1!$C$2:$C$26</c:f>
              <c:numCache>
                <c:formatCode>General</c:formatCode>
                <c:ptCount val="25"/>
                <c:pt idx="0">
                  <c:v>8</c:v>
                </c:pt>
                <c:pt idx="1">
                  <c:v>8</c:v>
                </c:pt>
                <c:pt idx="2">
                  <c:v>9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11</c:v>
                </c:pt>
                <c:pt idx="7">
                  <c:v>12</c:v>
                </c:pt>
                <c:pt idx="8">
                  <c:v>12</c:v>
                </c:pt>
                <c:pt idx="9">
                  <c:v>13</c:v>
                </c:pt>
                <c:pt idx="10">
                  <c:v>13</c:v>
                </c:pt>
                <c:pt idx="11">
                  <c:v>14</c:v>
                </c:pt>
                <c:pt idx="12">
                  <c:v>15</c:v>
                </c:pt>
                <c:pt idx="13">
                  <c:v>15</c:v>
                </c:pt>
                <c:pt idx="14">
                  <c:v>16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18</c:v>
                </c:pt>
                <c:pt idx="19">
                  <c:v>18</c:v>
                </c:pt>
                <c:pt idx="20">
                  <c:v>19</c:v>
                </c:pt>
                <c:pt idx="21">
                  <c:v>19</c:v>
                </c:pt>
                <c:pt idx="22">
                  <c:v>19</c:v>
                </c:pt>
                <c:pt idx="23">
                  <c:v>19</c:v>
                </c:pt>
                <c:pt idx="24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64-49CD-B005-C740A954AD0B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Шутер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Лист1!$A$2:$A$26</c:f>
              <c:numCache>
                <c:formatCode>General</c:formatCode>
                <c:ptCount val="25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  <c:pt idx="23">
                  <c:v>2023</c:v>
                </c:pt>
                <c:pt idx="24">
                  <c:v>2024</c:v>
                </c:pt>
              </c:numCache>
            </c:numRef>
          </c:cat>
          <c:val>
            <c:numRef>
              <c:f>Лист1!$D$2:$D$26</c:f>
              <c:numCache>
                <c:formatCode>General</c:formatCode>
                <c:ptCount val="25"/>
                <c:pt idx="0">
                  <c:v>7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16</c:v>
                </c:pt>
                <c:pt idx="12">
                  <c:v>17</c:v>
                </c:pt>
                <c:pt idx="13">
                  <c:v>18</c:v>
                </c:pt>
                <c:pt idx="14">
                  <c:v>18</c:v>
                </c:pt>
                <c:pt idx="15">
                  <c:v>18</c:v>
                </c:pt>
                <c:pt idx="16">
                  <c:v>19</c:v>
                </c:pt>
                <c:pt idx="17">
                  <c:v>19</c:v>
                </c:pt>
                <c:pt idx="18">
                  <c:v>19</c:v>
                </c:pt>
                <c:pt idx="19">
                  <c:v>20</c:v>
                </c:pt>
                <c:pt idx="20">
                  <c:v>20</c:v>
                </c:pt>
                <c:pt idx="21">
                  <c:v>20</c:v>
                </c:pt>
                <c:pt idx="22">
                  <c:v>21</c:v>
                </c:pt>
                <c:pt idx="23">
                  <c:v>21</c:v>
                </c:pt>
                <c:pt idx="24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64-49CD-B005-C740A954A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88946288"/>
        <c:axId val="688944976"/>
      </c:lineChart>
      <c:catAx>
        <c:axId val="688946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endParaRPr lang="ru-RU"/>
          </a:p>
        </c:txPr>
        <c:crossAx val="688944976"/>
        <c:crosses val="autoZero"/>
        <c:auto val="1"/>
        <c:lblAlgn val="ctr"/>
        <c:lblOffset val="100"/>
        <c:noMultiLvlLbl val="0"/>
      </c:catAx>
      <c:valAx>
        <c:axId val="688944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Century" panose="02040604050505020304" pitchFamily="18" charset="0"/>
                <a:ea typeface="+mn-ea"/>
                <a:cs typeface="+mn-cs"/>
              </a:defRPr>
            </a:pPr>
            <a:endParaRPr lang="ru-RU"/>
          </a:p>
        </c:txPr>
        <c:crossAx val="688946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bg1"/>
              </a:solidFill>
              <a:latin typeface="Century" panose="02040604050505020304" pitchFamily="18" charset="0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7A713-81E3-4849-9A83-2A8C11BF2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2746C5-1245-418C-9B5A-3DB759CA9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FEF8A6-BE39-4780-B276-110FF9A8A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A5EEA2-7FB3-4403-9492-AF804B48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481A1C-9D98-4893-99AD-6286DD78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97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E72DB-F10F-47F1-AAE1-42CDA6EC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DB2CF1F-5394-48E6-A345-70BBC0CEB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2FF0D7-804C-4EF8-923C-5486D52D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921228-7537-4394-856E-3C903544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830E8F-E41C-416F-8F0A-F224881C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57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F2C353F-0C07-4091-899D-C78CD25BD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D7F7A2-9879-4202-B205-4905335A9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B4F8DF-3E0E-451F-AB73-9509D315E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596873-B51F-4A6F-8402-BB96253B1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0ADC8D-2395-4A53-8B23-84A28C80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85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4F7FC6-F1E0-4696-A654-0FE7D38D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74A5C3-B085-4927-8197-982BAB062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850344-9F03-4596-BB48-7A778ADFB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BBE301-1054-4C29-839A-0A717F07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616772-E0C0-4A13-AF92-45BB86F2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397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B1304-0C65-4319-BC15-9C8350F6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FB78F1-AE43-44CE-BE25-7CEEE5EB4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BB7FAF-E056-49E5-90F2-F17D381E4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23A298-BFE8-4978-8FD9-DC2BADAB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91292B-B344-4084-940F-129CF454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72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99641F-A7D7-40D7-8794-5C2AF9B1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7DC3A8-E4F6-4DA8-8777-64C0F4E2A6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E8077D-85E1-4EE9-B8A5-2BA499D39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1D2B12-5D28-4B6D-AD50-3E506CDE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137BB0-2106-4B2F-80A2-1E06CA9B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E6C5B0-6E2A-4032-B8D8-38063E22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742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DFD07-53F2-4BB7-81CA-6E639CB90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940031-61D0-438D-B436-585A7A4C6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C935080-8EF8-4892-A60A-F350D2240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767B68-7354-463E-8E24-0886D75E9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5DC75C6-CC72-4528-B487-4212222EA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0862F5C-395E-4CC9-896F-AA4396EC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C179EE-1DCC-4643-A235-0EDCFD7F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783CC5-8CB6-4304-AE76-A5436A25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96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66D21-4794-47FD-A178-1DE6A010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DCF279-2E22-43CE-9FF2-0A548701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6D5E9C0-E36D-429E-BA25-5125D978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2F100B-7143-4323-85E3-CB96BCF7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79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EF9F1E3-8A83-4A92-A158-8B22D97C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663EAE-D67B-4400-93E8-CFF570CB4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E32F4E-ED93-4DC4-B2AE-FCDB5208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6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55817-629A-48C9-A2C3-EBFB70F1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B60BD-5FFD-4B77-A8CA-0F498F7B5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648007-7BF1-47E6-A7D3-06DAF56AE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32467D-4B56-4F86-8760-53ECCF83A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FA09C6-FC41-44BE-BB1A-7D0BBD43E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21AF89-DADC-45A6-96CC-F13542ED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442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2AB8BA-46C5-4A4F-824F-39DD0965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96B3808-5119-4B95-ADE6-419200478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565944-7B1C-4A94-A1B6-368DAA2F9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89AF8B-6FAF-4AB2-8707-C5F5C03D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961A62-C49A-4F6B-B12E-400D03C18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C9C4D9-FEC8-43C6-A3FC-B9911ECA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55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B162D-98B5-4B77-B107-1AAEFB57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4201D8-8030-4B3E-8CD6-D0CFE0FE2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AB3AE1-DF3D-4C85-A462-559E633DB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901F4-B79C-47AB-8476-48C8FDEB8FB7}" type="datetimeFigureOut">
              <a:rPr lang="ru-RU" smtClean="0"/>
              <a:t>04.10.2024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1ABF7F-1DEE-4E16-96FD-42F5BE5E6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AF1A1E-AEA7-4250-91F6-3235EB006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33154-4F37-42AB-A96F-B5FF547EFA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4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B432DF4-866D-4FFE-ACF8-919BF9AA79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16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39" y="0"/>
            <a:ext cx="12230480" cy="68580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0FF8CDF-79AB-45FD-A8BE-AEAF1C047C86}"/>
              </a:ext>
            </a:extLst>
          </p:cNvPr>
          <p:cNvSpPr/>
          <p:nvPr/>
        </p:nvSpPr>
        <p:spPr>
          <a:xfrm>
            <a:off x="5108897" y="5230837"/>
            <a:ext cx="1795243" cy="63756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B1996-4C3A-4224-9BDE-BBB456DDF040}"/>
              </a:ext>
            </a:extLst>
          </p:cNvPr>
          <p:cNvSpPr txBox="1"/>
          <p:nvPr/>
        </p:nvSpPr>
        <p:spPr>
          <a:xfrm>
            <a:off x="2614885" y="2493737"/>
            <a:ext cx="6783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opperplate Gothic Bold" panose="020E0705020206020404" pitchFamily="34" charset="0"/>
              </a:rPr>
              <a:t>Elevator Game</a:t>
            </a:r>
          </a:p>
          <a:p>
            <a:pPr algn="ctr"/>
            <a:endParaRPr lang="ru-RU" sz="4800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10160BD-A8D9-438E-8AE9-48BA0079714B}"/>
              </a:ext>
            </a:extLst>
          </p:cNvPr>
          <p:cNvCxnSpPr>
            <a:cxnSpLocks/>
          </p:cNvCxnSpPr>
          <p:nvPr/>
        </p:nvCxnSpPr>
        <p:spPr>
          <a:xfrm>
            <a:off x="2614883" y="3429000"/>
            <a:ext cx="69237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91BB7D-436C-4DC1-9A24-0EF3197E3460}"/>
              </a:ext>
            </a:extLst>
          </p:cNvPr>
          <p:cNvSpPr txBox="1"/>
          <p:nvPr/>
        </p:nvSpPr>
        <p:spPr>
          <a:xfrm>
            <a:off x="4158466" y="4774168"/>
            <a:ext cx="369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Century" panose="02040604050505020304" pitchFamily="18" charset="0"/>
                <a:ea typeface="Hack" panose="020B0609030202020204" pitchFamily="49" charset="0"/>
                <a:cs typeface="Hack" panose="020B0609030202020204" pitchFamily="49" charset="0"/>
              </a:rPr>
              <a:t>Сделано с поддержкой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75630B-768F-4F3F-A4D5-4FC3807672B3}"/>
              </a:ext>
            </a:extLst>
          </p:cNvPr>
          <p:cNvSpPr txBox="1"/>
          <p:nvPr/>
        </p:nvSpPr>
        <p:spPr>
          <a:xfrm>
            <a:off x="-19240" y="6550223"/>
            <a:ext cx="1219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Образовательная организация</a:t>
            </a:r>
            <a:r>
              <a:rPr lang="en-US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 </a:t>
            </a:r>
            <a:r>
              <a:rPr lang="ru-RU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МАОУ СОШ №5 </a:t>
            </a:r>
            <a:r>
              <a:rPr lang="ru-RU" sz="1100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им.Гагарина</a:t>
            </a:r>
            <a:r>
              <a:rPr lang="en-US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ru-RU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Автор</a:t>
            </a:r>
            <a:r>
              <a:rPr lang="en-US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  <a:r>
              <a:rPr lang="ru-RU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ru-RU" sz="1100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Екимов.В.В</a:t>
            </a:r>
            <a:r>
              <a:rPr lang="en-US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ru-RU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Классный руководитель</a:t>
            </a:r>
            <a:r>
              <a:rPr lang="en-US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  <a:r>
              <a:rPr lang="ru-RU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ru-RU" sz="1100" dirty="0" err="1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Никитина.Н.С</a:t>
            </a:r>
            <a:r>
              <a:rPr lang="en-US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|</a:t>
            </a:r>
            <a:r>
              <a:rPr lang="ru-RU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Наставник</a:t>
            </a:r>
            <a:r>
              <a:rPr lang="en-US" sz="1100" dirty="0">
                <a:solidFill>
                  <a:schemeClr val="bg1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:</a:t>
            </a:r>
            <a:endParaRPr lang="ru-RU" sz="1100" dirty="0">
              <a:solidFill>
                <a:schemeClr val="bg1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73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6F13D7-CEF5-40B0-BC2A-1E6CA54E0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1B775B5-6892-4BED-9511-DECC6C20F38B}"/>
              </a:ext>
            </a:extLst>
          </p:cNvPr>
          <p:cNvGrpSpPr/>
          <p:nvPr/>
        </p:nvGrpSpPr>
        <p:grpSpPr>
          <a:xfrm>
            <a:off x="654515" y="933651"/>
            <a:ext cx="4793383" cy="5248814"/>
            <a:chOff x="654515" y="933651"/>
            <a:chExt cx="4793383" cy="52488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69042B-6347-45C5-9C4E-3CEBB32F50CC}"/>
                </a:ext>
              </a:extLst>
            </p:cNvPr>
            <p:cNvSpPr txBox="1"/>
            <p:nvPr/>
          </p:nvSpPr>
          <p:spPr>
            <a:xfrm>
              <a:off x="654515" y="1104152"/>
              <a:ext cx="4793382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entury" panose="02040604050505020304" pitchFamily="18" charset="0"/>
                </a:rPr>
                <a:t>Elevator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</a:t>
              </a:r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entury" panose="02040604050505020304" pitchFamily="18" charset="0"/>
                </a:rPr>
                <a:t>Game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</a:t>
              </a:r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– кооперативная хоррор игра, за идею которой была взята городская легенда 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“</a:t>
              </a:r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Игра в лифт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”.</a:t>
              </a:r>
              <a:endParaRPr lang="ru-RU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endParaRPr lang="ru-RU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Данная легенда стала популярна среди корейских подростков в 2013-2015 годах. Основана она была на истории Элизы </a:t>
              </a:r>
              <a:r>
                <a:rPr lang="ru-RU" b="1" dirty="0" err="1">
                  <a:solidFill>
                    <a:schemeClr val="bg1"/>
                  </a:solidFill>
                  <a:latin typeface="Century" panose="02040604050505020304" pitchFamily="18" charset="0"/>
                </a:rPr>
                <a:t>Лэм</a:t>
              </a:r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(</a:t>
              </a:r>
              <a:r>
                <a:rPr lang="ru-RU" b="1" dirty="0" err="1">
                  <a:solidFill>
                    <a:schemeClr val="bg1"/>
                  </a:solidFill>
                  <a:latin typeface="Century" panose="02040604050505020304" pitchFamily="18" charset="0"/>
                </a:rPr>
                <a:t>Лэм</a:t>
              </a:r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Хо И), чья трагическая смерть стала источником появлением данного мифа.</a:t>
              </a:r>
            </a:p>
            <a:p>
              <a:pPr algn="ctr"/>
              <a:endParaRPr lang="ru-RU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Предыстория сюжета игры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:</a:t>
              </a:r>
            </a:p>
            <a:p>
              <a:pPr algn="ctr"/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Один из обывателей в лифте нечаянно нажал на кнопку 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“</a:t>
              </a:r>
              <a:r>
                <a:rPr lang="ru-RU" b="1" u="sng" dirty="0">
                  <a:solidFill>
                    <a:schemeClr val="bg1"/>
                  </a:solidFill>
                  <a:latin typeface="Century" panose="02040604050505020304" pitchFamily="18" charset="0"/>
                </a:rPr>
                <a:t>несуществующего этажа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”, </a:t>
              </a:r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после чего все люди, которые ехали с ним, попали в другое измерение.</a:t>
              </a:r>
            </a:p>
            <a:p>
              <a:endParaRPr lang="ru-RU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endParaRPr lang="en-US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FB3FE7B2-F98D-421B-8764-8623FD1C1579}"/>
                </a:ext>
              </a:extLst>
            </p:cNvPr>
            <p:cNvSpPr/>
            <p:nvPr/>
          </p:nvSpPr>
          <p:spPr>
            <a:xfrm>
              <a:off x="654516" y="933651"/>
              <a:ext cx="4793382" cy="4976386"/>
            </a:xfrm>
            <a:custGeom>
              <a:avLst/>
              <a:gdLst>
                <a:gd name="connsiteX0" fmla="*/ 0 w 4793382"/>
                <a:gd name="connsiteY0" fmla="*/ 0 h 4976386"/>
                <a:gd name="connsiteX1" fmla="*/ 684769 w 4793382"/>
                <a:gd name="connsiteY1" fmla="*/ 0 h 4976386"/>
                <a:gd name="connsiteX2" fmla="*/ 1225736 w 4793382"/>
                <a:gd name="connsiteY2" fmla="*/ 0 h 4976386"/>
                <a:gd name="connsiteX3" fmla="*/ 1910505 w 4793382"/>
                <a:gd name="connsiteY3" fmla="*/ 0 h 4976386"/>
                <a:gd name="connsiteX4" fmla="*/ 2643208 w 4793382"/>
                <a:gd name="connsiteY4" fmla="*/ 0 h 4976386"/>
                <a:gd name="connsiteX5" fmla="*/ 3232109 w 4793382"/>
                <a:gd name="connsiteY5" fmla="*/ 0 h 4976386"/>
                <a:gd name="connsiteX6" fmla="*/ 3964812 w 4793382"/>
                <a:gd name="connsiteY6" fmla="*/ 0 h 4976386"/>
                <a:gd name="connsiteX7" fmla="*/ 4793382 w 4793382"/>
                <a:gd name="connsiteY7" fmla="*/ 0 h 4976386"/>
                <a:gd name="connsiteX8" fmla="*/ 4793382 w 4793382"/>
                <a:gd name="connsiteY8" fmla="*/ 522521 h 4976386"/>
                <a:gd name="connsiteX9" fmla="*/ 4793382 w 4793382"/>
                <a:gd name="connsiteY9" fmla="*/ 1094805 h 4976386"/>
                <a:gd name="connsiteX10" fmla="*/ 4793382 w 4793382"/>
                <a:gd name="connsiteY10" fmla="*/ 1816381 h 4976386"/>
                <a:gd name="connsiteX11" fmla="*/ 4793382 w 4793382"/>
                <a:gd name="connsiteY11" fmla="*/ 2488193 h 4976386"/>
                <a:gd name="connsiteX12" fmla="*/ 4793382 w 4793382"/>
                <a:gd name="connsiteY12" fmla="*/ 3209769 h 4976386"/>
                <a:gd name="connsiteX13" fmla="*/ 4793382 w 4793382"/>
                <a:gd name="connsiteY13" fmla="*/ 3732290 h 4976386"/>
                <a:gd name="connsiteX14" fmla="*/ 4793382 w 4793382"/>
                <a:gd name="connsiteY14" fmla="*/ 4404102 h 4976386"/>
                <a:gd name="connsiteX15" fmla="*/ 4793382 w 4793382"/>
                <a:gd name="connsiteY15" fmla="*/ 4976386 h 4976386"/>
                <a:gd name="connsiteX16" fmla="*/ 4204481 w 4793382"/>
                <a:gd name="connsiteY16" fmla="*/ 4976386 h 4976386"/>
                <a:gd name="connsiteX17" fmla="*/ 3663513 w 4793382"/>
                <a:gd name="connsiteY17" fmla="*/ 4976386 h 4976386"/>
                <a:gd name="connsiteX18" fmla="*/ 3074612 w 4793382"/>
                <a:gd name="connsiteY18" fmla="*/ 4976386 h 4976386"/>
                <a:gd name="connsiteX19" fmla="*/ 2389843 w 4793382"/>
                <a:gd name="connsiteY19" fmla="*/ 4976386 h 4976386"/>
                <a:gd name="connsiteX20" fmla="*/ 1753008 w 4793382"/>
                <a:gd name="connsiteY20" fmla="*/ 4976386 h 4976386"/>
                <a:gd name="connsiteX21" fmla="*/ 1164107 w 4793382"/>
                <a:gd name="connsiteY21" fmla="*/ 4976386 h 4976386"/>
                <a:gd name="connsiteX22" fmla="*/ 0 w 4793382"/>
                <a:gd name="connsiteY22" fmla="*/ 4976386 h 4976386"/>
                <a:gd name="connsiteX23" fmla="*/ 0 w 4793382"/>
                <a:gd name="connsiteY23" fmla="*/ 4404102 h 4976386"/>
                <a:gd name="connsiteX24" fmla="*/ 0 w 4793382"/>
                <a:gd name="connsiteY24" fmla="*/ 3732290 h 4976386"/>
                <a:gd name="connsiteX25" fmla="*/ 0 w 4793382"/>
                <a:gd name="connsiteY25" fmla="*/ 3010714 h 4976386"/>
                <a:gd name="connsiteX26" fmla="*/ 0 w 4793382"/>
                <a:gd name="connsiteY26" fmla="*/ 2289138 h 4976386"/>
                <a:gd name="connsiteX27" fmla="*/ 0 w 4793382"/>
                <a:gd name="connsiteY27" fmla="*/ 1567562 h 4976386"/>
                <a:gd name="connsiteX28" fmla="*/ 0 w 4793382"/>
                <a:gd name="connsiteY28" fmla="*/ 1094805 h 4976386"/>
                <a:gd name="connsiteX29" fmla="*/ 0 w 4793382"/>
                <a:gd name="connsiteY29" fmla="*/ 0 h 497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93382" h="4976386" extrusionOk="0">
                  <a:moveTo>
                    <a:pt x="0" y="0"/>
                  </a:moveTo>
                  <a:cubicBezTo>
                    <a:pt x="280018" y="10087"/>
                    <a:pt x="384753" y="32779"/>
                    <a:pt x="684769" y="0"/>
                  </a:cubicBezTo>
                  <a:cubicBezTo>
                    <a:pt x="984785" y="-32779"/>
                    <a:pt x="956596" y="-4000"/>
                    <a:pt x="1225736" y="0"/>
                  </a:cubicBezTo>
                  <a:cubicBezTo>
                    <a:pt x="1494876" y="4000"/>
                    <a:pt x="1595690" y="-15669"/>
                    <a:pt x="1910505" y="0"/>
                  </a:cubicBezTo>
                  <a:cubicBezTo>
                    <a:pt x="2225320" y="15669"/>
                    <a:pt x="2423587" y="584"/>
                    <a:pt x="2643208" y="0"/>
                  </a:cubicBezTo>
                  <a:cubicBezTo>
                    <a:pt x="2862829" y="-584"/>
                    <a:pt x="3000993" y="17701"/>
                    <a:pt x="3232109" y="0"/>
                  </a:cubicBezTo>
                  <a:cubicBezTo>
                    <a:pt x="3463225" y="-17701"/>
                    <a:pt x="3802864" y="23687"/>
                    <a:pt x="3964812" y="0"/>
                  </a:cubicBezTo>
                  <a:cubicBezTo>
                    <a:pt x="4126760" y="-23687"/>
                    <a:pt x="4406564" y="15365"/>
                    <a:pt x="4793382" y="0"/>
                  </a:cubicBezTo>
                  <a:cubicBezTo>
                    <a:pt x="4793337" y="218898"/>
                    <a:pt x="4798072" y="309892"/>
                    <a:pt x="4793382" y="522521"/>
                  </a:cubicBezTo>
                  <a:cubicBezTo>
                    <a:pt x="4788692" y="735150"/>
                    <a:pt x="4791074" y="919174"/>
                    <a:pt x="4793382" y="1094805"/>
                  </a:cubicBezTo>
                  <a:cubicBezTo>
                    <a:pt x="4795690" y="1270436"/>
                    <a:pt x="4760366" y="1545577"/>
                    <a:pt x="4793382" y="1816381"/>
                  </a:cubicBezTo>
                  <a:cubicBezTo>
                    <a:pt x="4826398" y="2087185"/>
                    <a:pt x="4774494" y="2164803"/>
                    <a:pt x="4793382" y="2488193"/>
                  </a:cubicBezTo>
                  <a:cubicBezTo>
                    <a:pt x="4812270" y="2811583"/>
                    <a:pt x="4824007" y="2862213"/>
                    <a:pt x="4793382" y="3209769"/>
                  </a:cubicBezTo>
                  <a:cubicBezTo>
                    <a:pt x="4762757" y="3557325"/>
                    <a:pt x="4788135" y="3590621"/>
                    <a:pt x="4793382" y="3732290"/>
                  </a:cubicBezTo>
                  <a:cubicBezTo>
                    <a:pt x="4798629" y="3873959"/>
                    <a:pt x="4776980" y="4112841"/>
                    <a:pt x="4793382" y="4404102"/>
                  </a:cubicBezTo>
                  <a:cubicBezTo>
                    <a:pt x="4809784" y="4695363"/>
                    <a:pt x="4802697" y="4706954"/>
                    <a:pt x="4793382" y="4976386"/>
                  </a:cubicBezTo>
                  <a:cubicBezTo>
                    <a:pt x="4546434" y="4949657"/>
                    <a:pt x="4449835" y="4990158"/>
                    <a:pt x="4204481" y="4976386"/>
                  </a:cubicBezTo>
                  <a:cubicBezTo>
                    <a:pt x="3959127" y="4962614"/>
                    <a:pt x="3907553" y="4999256"/>
                    <a:pt x="3663513" y="4976386"/>
                  </a:cubicBezTo>
                  <a:cubicBezTo>
                    <a:pt x="3419473" y="4953516"/>
                    <a:pt x="3286193" y="4969485"/>
                    <a:pt x="3074612" y="4976386"/>
                  </a:cubicBezTo>
                  <a:cubicBezTo>
                    <a:pt x="2863031" y="4983287"/>
                    <a:pt x="2677920" y="4961487"/>
                    <a:pt x="2389843" y="4976386"/>
                  </a:cubicBezTo>
                  <a:cubicBezTo>
                    <a:pt x="2101766" y="4991285"/>
                    <a:pt x="1989624" y="4961852"/>
                    <a:pt x="1753008" y="4976386"/>
                  </a:cubicBezTo>
                  <a:cubicBezTo>
                    <a:pt x="1516393" y="4990920"/>
                    <a:pt x="1412012" y="4998800"/>
                    <a:pt x="1164107" y="4976386"/>
                  </a:cubicBezTo>
                  <a:cubicBezTo>
                    <a:pt x="916202" y="4953972"/>
                    <a:pt x="346997" y="4925687"/>
                    <a:pt x="0" y="4976386"/>
                  </a:cubicBezTo>
                  <a:cubicBezTo>
                    <a:pt x="26384" y="4717744"/>
                    <a:pt x="15579" y="4586328"/>
                    <a:pt x="0" y="4404102"/>
                  </a:cubicBezTo>
                  <a:cubicBezTo>
                    <a:pt x="-15579" y="4221876"/>
                    <a:pt x="-18321" y="3968094"/>
                    <a:pt x="0" y="3732290"/>
                  </a:cubicBezTo>
                  <a:cubicBezTo>
                    <a:pt x="18321" y="3496486"/>
                    <a:pt x="15814" y="3269393"/>
                    <a:pt x="0" y="3010714"/>
                  </a:cubicBezTo>
                  <a:cubicBezTo>
                    <a:pt x="-15814" y="2752035"/>
                    <a:pt x="26509" y="2533004"/>
                    <a:pt x="0" y="2289138"/>
                  </a:cubicBezTo>
                  <a:cubicBezTo>
                    <a:pt x="-26509" y="2045272"/>
                    <a:pt x="17792" y="1823413"/>
                    <a:pt x="0" y="1567562"/>
                  </a:cubicBezTo>
                  <a:cubicBezTo>
                    <a:pt x="-17792" y="1311711"/>
                    <a:pt x="-7378" y="1316145"/>
                    <a:pt x="0" y="1094805"/>
                  </a:cubicBezTo>
                  <a:cubicBezTo>
                    <a:pt x="7378" y="873465"/>
                    <a:pt x="-2060" y="517039"/>
                    <a:pt x="0" y="0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203496423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B5C0422-C9E8-4814-AE20-EBACA246B3D6}"/>
              </a:ext>
            </a:extLst>
          </p:cNvPr>
          <p:cNvGrpSpPr/>
          <p:nvPr/>
        </p:nvGrpSpPr>
        <p:grpSpPr>
          <a:xfrm>
            <a:off x="6423257" y="933651"/>
            <a:ext cx="4793382" cy="4976386"/>
            <a:chOff x="6423257" y="933651"/>
            <a:chExt cx="4793382" cy="49763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2E75D1-6E80-44DC-8D56-ACA1C00FC01D}"/>
                </a:ext>
              </a:extLst>
            </p:cNvPr>
            <p:cNvSpPr txBox="1"/>
            <p:nvPr/>
          </p:nvSpPr>
          <p:spPr>
            <a:xfrm>
              <a:off x="6497052" y="1104152"/>
              <a:ext cx="4644192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Игровой жанр 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“</a:t>
              </a:r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Хоррор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”</a:t>
              </a:r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является одним из популярных жанров среди геймеров по всему миру. </a:t>
              </a:r>
            </a:p>
            <a:p>
              <a:pPr algn="ctr"/>
              <a:endParaRPr lang="ru-RU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Данная игры является 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“</a:t>
              </a:r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кооперативной</a:t>
              </a:r>
              <a:r>
                <a:rPr lang="en-US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”,</a:t>
              </a:r>
            </a:p>
            <a:p>
              <a:pPr algn="ctr"/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Поэтому для достижения цели игроки должны работать в команде.</a:t>
              </a:r>
            </a:p>
            <a:p>
              <a:pPr algn="ctr"/>
              <a:endParaRPr lang="ru-RU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r>
                <a:rPr lang="ru-RU" b="1" dirty="0">
                  <a:solidFill>
                    <a:schemeClr val="bg1"/>
                  </a:solidFill>
                  <a:effectLst/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Команд</a:t>
              </a:r>
              <a:r>
                <a:rPr lang="ru-RU" b="1" dirty="0">
                  <a:solidFill>
                    <a:schemeClr val="bg1"/>
                  </a:solidFill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е </a:t>
              </a:r>
              <a:r>
                <a:rPr lang="ru-RU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людей </a:t>
              </a:r>
              <a:r>
                <a:rPr lang="ru-RU" b="1" dirty="0">
                  <a:solidFill>
                    <a:schemeClr val="bg1"/>
                  </a:solidFill>
                  <a:effectLst/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предстоит пройти через много разных испытаний, попутно избегая обитателей данного мира, чтобы починить “лифтовой генератор” и благополучно выбраться из этого измерения, а команде </a:t>
              </a:r>
              <a:r>
                <a:rPr lang="ru-RU" b="1" dirty="0">
                  <a:solidFill>
                    <a:srgbClr val="FF7C80"/>
                  </a:solidFill>
                  <a:effectLst/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монстров</a:t>
              </a:r>
              <a:r>
                <a:rPr lang="ru-RU" b="1" dirty="0">
                  <a:solidFill>
                    <a:schemeClr val="bg1"/>
                  </a:solidFill>
                  <a:effectLst/>
                  <a:latin typeface="Century" panose="020406040505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– помешать выбраться людям из их мира.</a:t>
              </a:r>
              <a:endParaRPr lang="ru-RU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0C7A490-3774-4753-AB0E-0AB960C96A75}"/>
                </a:ext>
              </a:extLst>
            </p:cNvPr>
            <p:cNvSpPr/>
            <p:nvPr/>
          </p:nvSpPr>
          <p:spPr>
            <a:xfrm>
              <a:off x="6423257" y="933651"/>
              <a:ext cx="4793382" cy="4976386"/>
            </a:xfrm>
            <a:custGeom>
              <a:avLst/>
              <a:gdLst>
                <a:gd name="connsiteX0" fmla="*/ 0 w 4793382"/>
                <a:gd name="connsiteY0" fmla="*/ 0 h 4976386"/>
                <a:gd name="connsiteX1" fmla="*/ 599173 w 4793382"/>
                <a:gd name="connsiteY1" fmla="*/ 0 h 4976386"/>
                <a:gd name="connsiteX2" fmla="*/ 1054544 w 4793382"/>
                <a:gd name="connsiteY2" fmla="*/ 0 h 4976386"/>
                <a:gd name="connsiteX3" fmla="*/ 1653717 w 4793382"/>
                <a:gd name="connsiteY3" fmla="*/ 0 h 4976386"/>
                <a:gd name="connsiteX4" fmla="*/ 2300823 w 4793382"/>
                <a:gd name="connsiteY4" fmla="*/ 0 h 4976386"/>
                <a:gd name="connsiteX5" fmla="*/ 2804128 w 4793382"/>
                <a:gd name="connsiteY5" fmla="*/ 0 h 4976386"/>
                <a:gd name="connsiteX6" fmla="*/ 3451235 w 4793382"/>
                <a:gd name="connsiteY6" fmla="*/ 0 h 4976386"/>
                <a:gd name="connsiteX7" fmla="*/ 4146275 w 4793382"/>
                <a:gd name="connsiteY7" fmla="*/ 0 h 4976386"/>
                <a:gd name="connsiteX8" fmla="*/ 4793382 w 4793382"/>
                <a:gd name="connsiteY8" fmla="*/ 0 h 4976386"/>
                <a:gd name="connsiteX9" fmla="*/ 4793382 w 4793382"/>
                <a:gd name="connsiteY9" fmla="*/ 652459 h 4976386"/>
                <a:gd name="connsiteX10" fmla="*/ 4793382 w 4793382"/>
                <a:gd name="connsiteY10" fmla="*/ 1304919 h 4976386"/>
                <a:gd name="connsiteX11" fmla="*/ 4793382 w 4793382"/>
                <a:gd name="connsiteY11" fmla="*/ 1907615 h 4976386"/>
                <a:gd name="connsiteX12" fmla="*/ 4793382 w 4793382"/>
                <a:gd name="connsiteY12" fmla="*/ 2560074 h 4976386"/>
                <a:gd name="connsiteX13" fmla="*/ 4793382 w 4793382"/>
                <a:gd name="connsiteY13" fmla="*/ 3013478 h 4976386"/>
                <a:gd name="connsiteX14" fmla="*/ 4793382 w 4793382"/>
                <a:gd name="connsiteY14" fmla="*/ 3616174 h 4976386"/>
                <a:gd name="connsiteX15" fmla="*/ 4793382 w 4793382"/>
                <a:gd name="connsiteY15" fmla="*/ 4069578 h 4976386"/>
                <a:gd name="connsiteX16" fmla="*/ 4793382 w 4793382"/>
                <a:gd name="connsiteY16" fmla="*/ 4976386 h 4976386"/>
                <a:gd name="connsiteX17" fmla="*/ 4146275 w 4793382"/>
                <a:gd name="connsiteY17" fmla="*/ 4976386 h 4976386"/>
                <a:gd name="connsiteX18" fmla="*/ 3642970 w 4793382"/>
                <a:gd name="connsiteY18" fmla="*/ 4976386 h 4976386"/>
                <a:gd name="connsiteX19" fmla="*/ 3043798 w 4793382"/>
                <a:gd name="connsiteY19" fmla="*/ 4976386 h 4976386"/>
                <a:gd name="connsiteX20" fmla="*/ 2492559 w 4793382"/>
                <a:gd name="connsiteY20" fmla="*/ 4976386 h 4976386"/>
                <a:gd name="connsiteX21" fmla="*/ 1989254 w 4793382"/>
                <a:gd name="connsiteY21" fmla="*/ 4976386 h 4976386"/>
                <a:gd name="connsiteX22" fmla="*/ 1438015 w 4793382"/>
                <a:gd name="connsiteY22" fmla="*/ 4976386 h 4976386"/>
                <a:gd name="connsiteX23" fmla="*/ 886776 w 4793382"/>
                <a:gd name="connsiteY23" fmla="*/ 4976386 h 4976386"/>
                <a:gd name="connsiteX24" fmla="*/ 0 w 4793382"/>
                <a:gd name="connsiteY24" fmla="*/ 4976386 h 4976386"/>
                <a:gd name="connsiteX25" fmla="*/ 0 w 4793382"/>
                <a:gd name="connsiteY25" fmla="*/ 4373690 h 4976386"/>
                <a:gd name="connsiteX26" fmla="*/ 0 w 4793382"/>
                <a:gd name="connsiteY26" fmla="*/ 3721231 h 4976386"/>
                <a:gd name="connsiteX27" fmla="*/ 0 w 4793382"/>
                <a:gd name="connsiteY27" fmla="*/ 3068771 h 4976386"/>
                <a:gd name="connsiteX28" fmla="*/ 0 w 4793382"/>
                <a:gd name="connsiteY28" fmla="*/ 2665131 h 4976386"/>
                <a:gd name="connsiteX29" fmla="*/ 0 w 4793382"/>
                <a:gd name="connsiteY29" fmla="*/ 2062436 h 4976386"/>
                <a:gd name="connsiteX30" fmla="*/ 0 w 4793382"/>
                <a:gd name="connsiteY30" fmla="*/ 1609031 h 4976386"/>
                <a:gd name="connsiteX31" fmla="*/ 0 w 4793382"/>
                <a:gd name="connsiteY31" fmla="*/ 1155627 h 4976386"/>
                <a:gd name="connsiteX32" fmla="*/ 0 w 4793382"/>
                <a:gd name="connsiteY32" fmla="*/ 702223 h 4976386"/>
                <a:gd name="connsiteX33" fmla="*/ 0 w 4793382"/>
                <a:gd name="connsiteY33" fmla="*/ 0 h 497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793382" h="4976386" extrusionOk="0">
                  <a:moveTo>
                    <a:pt x="0" y="0"/>
                  </a:moveTo>
                  <a:cubicBezTo>
                    <a:pt x="159329" y="-44748"/>
                    <a:pt x="341003" y="11906"/>
                    <a:pt x="599173" y="0"/>
                  </a:cubicBezTo>
                  <a:cubicBezTo>
                    <a:pt x="857343" y="-11906"/>
                    <a:pt x="835390" y="10088"/>
                    <a:pt x="1054544" y="0"/>
                  </a:cubicBezTo>
                  <a:cubicBezTo>
                    <a:pt x="1273698" y="-10088"/>
                    <a:pt x="1482075" y="28263"/>
                    <a:pt x="1653717" y="0"/>
                  </a:cubicBezTo>
                  <a:cubicBezTo>
                    <a:pt x="1825359" y="-28263"/>
                    <a:pt x="2009057" y="10464"/>
                    <a:pt x="2300823" y="0"/>
                  </a:cubicBezTo>
                  <a:cubicBezTo>
                    <a:pt x="2592589" y="-10464"/>
                    <a:pt x="2602420" y="16794"/>
                    <a:pt x="2804128" y="0"/>
                  </a:cubicBezTo>
                  <a:cubicBezTo>
                    <a:pt x="3005837" y="-16794"/>
                    <a:pt x="3133551" y="18014"/>
                    <a:pt x="3451235" y="0"/>
                  </a:cubicBezTo>
                  <a:cubicBezTo>
                    <a:pt x="3768919" y="-18014"/>
                    <a:pt x="3938623" y="75756"/>
                    <a:pt x="4146275" y="0"/>
                  </a:cubicBezTo>
                  <a:cubicBezTo>
                    <a:pt x="4353927" y="-75756"/>
                    <a:pt x="4634824" y="6865"/>
                    <a:pt x="4793382" y="0"/>
                  </a:cubicBezTo>
                  <a:cubicBezTo>
                    <a:pt x="4837137" y="212277"/>
                    <a:pt x="4756809" y="424070"/>
                    <a:pt x="4793382" y="652459"/>
                  </a:cubicBezTo>
                  <a:cubicBezTo>
                    <a:pt x="4829955" y="880848"/>
                    <a:pt x="4752330" y="1146395"/>
                    <a:pt x="4793382" y="1304919"/>
                  </a:cubicBezTo>
                  <a:cubicBezTo>
                    <a:pt x="4834434" y="1463443"/>
                    <a:pt x="4785700" y="1660655"/>
                    <a:pt x="4793382" y="1907615"/>
                  </a:cubicBezTo>
                  <a:cubicBezTo>
                    <a:pt x="4801064" y="2154575"/>
                    <a:pt x="4788661" y="2410919"/>
                    <a:pt x="4793382" y="2560074"/>
                  </a:cubicBezTo>
                  <a:cubicBezTo>
                    <a:pt x="4798103" y="2709229"/>
                    <a:pt x="4790767" y="2808516"/>
                    <a:pt x="4793382" y="3013478"/>
                  </a:cubicBezTo>
                  <a:cubicBezTo>
                    <a:pt x="4795997" y="3218440"/>
                    <a:pt x="4769987" y="3328461"/>
                    <a:pt x="4793382" y="3616174"/>
                  </a:cubicBezTo>
                  <a:cubicBezTo>
                    <a:pt x="4816777" y="3903887"/>
                    <a:pt x="4774687" y="3967855"/>
                    <a:pt x="4793382" y="4069578"/>
                  </a:cubicBezTo>
                  <a:cubicBezTo>
                    <a:pt x="4812077" y="4171301"/>
                    <a:pt x="4718960" y="4667159"/>
                    <a:pt x="4793382" y="4976386"/>
                  </a:cubicBezTo>
                  <a:cubicBezTo>
                    <a:pt x="4646993" y="5036825"/>
                    <a:pt x="4294348" y="4927058"/>
                    <a:pt x="4146275" y="4976386"/>
                  </a:cubicBezTo>
                  <a:cubicBezTo>
                    <a:pt x="3998202" y="5025714"/>
                    <a:pt x="3891164" y="4936707"/>
                    <a:pt x="3642970" y="4976386"/>
                  </a:cubicBezTo>
                  <a:cubicBezTo>
                    <a:pt x="3394777" y="5016065"/>
                    <a:pt x="3186018" y="4919311"/>
                    <a:pt x="3043798" y="4976386"/>
                  </a:cubicBezTo>
                  <a:cubicBezTo>
                    <a:pt x="2901578" y="5033461"/>
                    <a:pt x="2759284" y="4913741"/>
                    <a:pt x="2492559" y="4976386"/>
                  </a:cubicBezTo>
                  <a:cubicBezTo>
                    <a:pt x="2225834" y="5039031"/>
                    <a:pt x="2122540" y="4969858"/>
                    <a:pt x="1989254" y="4976386"/>
                  </a:cubicBezTo>
                  <a:cubicBezTo>
                    <a:pt x="1855968" y="4982914"/>
                    <a:pt x="1554785" y="4929953"/>
                    <a:pt x="1438015" y="4976386"/>
                  </a:cubicBezTo>
                  <a:cubicBezTo>
                    <a:pt x="1321245" y="5022819"/>
                    <a:pt x="1093563" y="4913919"/>
                    <a:pt x="886776" y="4976386"/>
                  </a:cubicBezTo>
                  <a:cubicBezTo>
                    <a:pt x="679989" y="5038853"/>
                    <a:pt x="324084" y="4918130"/>
                    <a:pt x="0" y="4976386"/>
                  </a:cubicBezTo>
                  <a:cubicBezTo>
                    <a:pt x="-28717" y="4748599"/>
                    <a:pt x="9530" y="4612748"/>
                    <a:pt x="0" y="4373690"/>
                  </a:cubicBezTo>
                  <a:cubicBezTo>
                    <a:pt x="-9530" y="4134632"/>
                    <a:pt x="23881" y="4021523"/>
                    <a:pt x="0" y="3721231"/>
                  </a:cubicBezTo>
                  <a:cubicBezTo>
                    <a:pt x="-23881" y="3420939"/>
                    <a:pt x="2247" y="3315030"/>
                    <a:pt x="0" y="3068771"/>
                  </a:cubicBezTo>
                  <a:cubicBezTo>
                    <a:pt x="-2247" y="2822512"/>
                    <a:pt x="48436" y="2776439"/>
                    <a:pt x="0" y="2665131"/>
                  </a:cubicBezTo>
                  <a:cubicBezTo>
                    <a:pt x="-48436" y="2553823"/>
                    <a:pt x="43132" y="2197634"/>
                    <a:pt x="0" y="2062436"/>
                  </a:cubicBezTo>
                  <a:cubicBezTo>
                    <a:pt x="-43132" y="1927239"/>
                    <a:pt x="51040" y="1822405"/>
                    <a:pt x="0" y="1609031"/>
                  </a:cubicBezTo>
                  <a:cubicBezTo>
                    <a:pt x="-51040" y="1395658"/>
                    <a:pt x="25487" y="1369744"/>
                    <a:pt x="0" y="1155627"/>
                  </a:cubicBezTo>
                  <a:cubicBezTo>
                    <a:pt x="-25487" y="941510"/>
                    <a:pt x="52824" y="892496"/>
                    <a:pt x="0" y="702223"/>
                  </a:cubicBezTo>
                  <a:cubicBezTo>
                    <a:pt x="-52824" y="511950"/>
                    <a:pt x="12660" y="302646"/>
                    <a:pt x="0" y="0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203496423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30675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BDD208-1935-40B4-88CE-12F7273FE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845496-9023-4D2C-82A1-910E2927DD19}"/>
              </a:ext>
            </a:extLst>
          </p:cNvPr>
          <p:cNvSpPr txBox="1"/>
          <p:nvPr/>
        </p:nvSpPr>
        <p:spPr>
          <a:xfrm>
            <a:off x="259883" y="651439"/>
            <a:ext cx="51302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2">
                    <a:lumMod val="75000"/>
                  </a:schemeClr>
                </a:solidFill>
                <a:latin typeface="Century" panose="02040604050505020304" pitchFamily="18" charset="0"/>
              </a:rPr>
              <a:t>Хоррор как игровой жанр </a:t>
            </a: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— это категория игр, целью которых является вызывание у игрока чувства страха, тревоги и напряжения.</a:t>
            </a:r>
          </a:p>
          <a:p>
            <a:endParaRPr lang="ru-RU" b="1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Основной акцент делается на создании атмосферы ужаса и использовании различных механик, чтобы поддерживать это чувство на протяжении всего геймплея.</a:t>
            </a:r>
          </a:p>
          <a:p>
            <a:endParaRPr lang="ru-RU" b="1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Жанр хоррор достиг пика своей глобальной популярности несколько раз, но особенно выделяется 2017 год, когда вышла игра </a:t>
            </a:r>
            <a:r>
              <a:rPr lang="ru-RU" b="1" dirty="0" err="1">
                <a:solidFill>
                  <a:schemeClr val="bg1"/>
                </a:solidFill>
                <a:latin typeface="Century" panose="02040604050505020304" pitchFamily="18" charset="0"/>
              </a:rPr>
              <a:t>Resident</a:t>
            </a: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Century" panose="02040604050505020304" pitchFamily="18" charset="0"/>
              </a:rPr>
              <a:t>Evil</a:t>
            </a: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 7: </a:t>
            </a:r>
            <a:r>
              <a:rPr lang="ru-RU" b="1" dirty="0" err="1">
                <a:solidFill>
                  <a:schemeClr val="bg1"/>
                </a:solidFill>
                <a:latin typeface="Century" panose="02040604050505020304" pitchFamily="18" charset="0"/>
              </a:rPr>
              <a:t>Biohazard</a:t>
            </a: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. Эта игра вернула серию к истокам </a:t>
            </a:r>
            <a:r>
              <a:rPr lang="ru-RU" b="1" dirty="0" err="1">
                <a:solidFill>
                  <a:schemeClr val="bg1"/>
                </a:solidFill>
                <a:latin typeface="Century" panose="02040604050505020304" pitchFamily="18" charset="0"/>
              </a:rPr>
              <a:t>survival</a:t>
            </a: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Century" panose="02040604050505020304" pitchFamily="18" charset="0"/>
              </a:rPr>
              <a:t>horror</a:t>
            </a: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 и принесла новый опыт через поддержку виртуальной реальности (VR), что значительно увеличило интерес к жанру.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6612773F-2BAF-4FA5-8D30-BBBC14F6E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079293"/>
              </p:ext>
            </p:extLst>
          </p:nvPr>
        </p:nvGraphicFramePr>
        <p:xfrm>
          <a:off x="6371924" y="481263"/>
          <a:ext cx="535806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4894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DEE032-8177-4515-BD93-1644C63BD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FECAC59-F57B-4BE1-9D5D-1C6BB2056EC2}"/>
              </a:ext>
            </a:extLst>
          </p:cNvPr>
          <p:cNvGrpSpPr/>
          <p:nvPr/>
        </p:nvGrpSpPr>
        <p:grpSpPr>
          <a:xfrm>
            <a:off x="3758665" y="692845"/>
            <a:ext cx="5390147" cy="548814"/>
            <a:chOff x="3758665" y="692845"/>
            <a:chExt cx="5390147" cy="5488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9F40B9-5E24-47A3-828D-2A2076E22DB5}"/>
                </a:ext>
              </a:extLst>
            </p:cNvPr>
            <p:cNvSpPr txBox="1"/>
            <p:nvPr/>
          </p:nvSpPr>
          <p:spPr>
            <a:xfrm>
              <a:off x="4013735" y="692845"/>
              <a:ext cx="4880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Целевая аудитория</a:t>
              </a:r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A81428E8-CFE5-436A-B91F-1ED07EB4DC22}"/>
                </a:ext>
              </a:extLst>
            </p:cNvPr>
            <p:cNvCxnSpPr/>
            <p:nvPr/>
          </p:nvCxnSpPr>
          <p:spPr>
            <a:xfrm>
              <a:off x="3758665" y="1241659"/>
              <a:ext cx="539014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B24D4D-9FEA-4D20-9921-20BF61E3C027}"/>
              </a:ext>
            </a:extLst>
          </p:cNvPr>
          <p:cNvSpPr txBox="1"/>
          <p:nvPr/>
        </p:nvSpPr>
        <p:spPr>
          <a:xfrm>
            <a:off x="144379" y="1463042"/>
            <a:ext cx="1190324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16-35 лет: основная аудитория кооперативных хоррор игр — это молодые взрослые, которые любят адреналин и совместное прохождение сложных испытаний. Игры часто имеют рейтинг 18+ из-за насилия, мрачной тематики и иногда жестоких сцен.</a:t>
            </a:r>
          </a:p>
          <a:p>
            <a:pPr algn="just"/>
            <a:endParaRPr lang="ru-RU" b="1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Основными проблемами данной целевой аудитории являются </a:t>
            </a:r>
            <a:r>
              <a:rPr lang="en-US" b="1" dirty="0">
                <a:solidFill>
                  <a:schemeClr val="bg1"/>
                </a:solidFill>
                <a:latin typeface="Century" panose="02040604050505020304" pitchFamily="18" charset="0"/>
              </a:rPr>
              <a:t>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ru-RU" b="1" dirty="0">
                <a:solidFill>
                  <a:srgbClr val="CCCCFF"/>
                </a:solidFill>
                <a:latin typeface="Century" panose="02040604050505020304" pitchFamily="18" charset="0"/>
              </a:rPr>
              <a:t>Координация действий</a:t>
            </a: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 (в данной игре механики и геймплей будут устроены так, что игрокам понадобится действовать исключительно командой работой, чтобы достичь желаемого успеха).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" panose="02040604050505020304" pitchFamily="18" charset="0"/>
              </a:rPr>
              <a:t>Токсичность среди игроков </a:t>
            </a: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(в данной игре есть система наказаний и репортов, поэтому игроки смогут кинуть жалобы на токсичного игрока или выгнать его из матча путем голосования или вызова администрации сервера, на котором игроки будут играть).</a:t>
            </a:r>
            <a:endParaRPr lang="ru-RU" b="1" dirty="0">
              <a:solidFill>
                <a:schemeClr val="accent4">
                  <a:lumMod val="60000"/>
                  <a:lumOff val="40000"/>
                </a:schemeClr>
              </a:solidFill>
              <a:latin typeface="Century" panose="02040604050505020304" pitchFamily="18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ru-RU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" panose="02040604050505020304" pitchFamily="18" charset="0"/>
              </a:rPr>
              <a:t>Повторяющийся геймплей </a:t>
            </a: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(в данной игре генерация вещей и структур абсолютно случайная, поэтому с новым раундам игрокам придется заново искать те или иные ресурсы).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ru-RU" b="1" dirty="0">
                <a:solidFill>
                  <a:srgbClr val="FF7C80"/>
                </a:solidFill>
                <a:latin typeface="Century" panose="02040604050505020304" pitchFamily="18" charset="0"/>
              </a:rPr>
              <a:t>Сложные механики и высокий порог вхождения </a:t>
            </a:r>
            <a:r>
              <a:rPr lang="ru-RU" b="1" dirty="0">
                <a:solidFill>
                  <a:schemeClr val="bg1"/>
                </a:solidFill>
                <a:latin typeface="Century" panose="02040604050505020304" pitchFamily="18" charset="0"/>
              </a:rPr>
              <a:t>(в данной игре механики и управления созданы так. Чтобы каждый новый пользователь смог разобраться в них спустя пару матчей игры. Так же в игре есть обучающие документы, которые пользователь сможет прочитать для ознакомления с механиками игры)</a:t>
            </a:r>
          </a:p>
        </p:txBody>
      </p:sp>
    </p:spTree>
    <p:extLst>
      <p:ext uri="{BB962C8B-B14F-4D97-AF65-F5344CB8AC3E}">
        <p14:creationId xmlns:p14="http://schemas.microsoft.com/office/powerpoint/2010/main" val="423524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42BF07-340E-4D48-8BC1-8FFDDF5C3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F14402F-9C51-437B-946D-F9A538F06E5B}"/>
              </a:ext>
            </a:extLst>
          </p:cNvPr>
          <p:cNvGrpSpPr/>
          <p:nvPr/>
        </p:nvGrpSpPr>
        <p:grpSpPr>
          <a:xfrm>
            <a:off x="3410550" y="565259"/>
            <a:ext cx="5370897" cy="587142"/>
            <a:chOff x="3410549" y="875898"/>
            <a:chExt cx="5370897" cy="58714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C7672B7-A7AC-4C79-A3EB-F46383854B87}"/>
                </a:ext>
              </a:extLst>
            </p:cNvPr>
            <p:cNvSpPr txBox="1"/>
            <p:nvPr/>
          </p:nvSpPr>
          <p:spPr>
            <a:xfrm>
              <a:off x="3761872" y="875898"/>
              <a:ext cx="46682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Аналоги данной игры</a:t>
              </a:r>
            </a:p>
          </p:txBody>
        </p:sp>
        <p:cxnSp>
          <p:nvCxnSpPr>
            <p:cNvPr id="6" name="Прямая соединительная линия 5">
              <a:extLst>
                <a:ext uri="{FF2B5EF4-FFF2-40B4-BE49-F238E27FC236}">
                  <a16:creationId xmlns:a16="http://schemas.microsoft.com/office/drawing/2014/main" id="{5E9EBABA-F3C8-460C-98F9-ED23264A65D5}"/>
                </a:ext>
              </a:extLst>
            </p:cNvPr>
            <p:cNvCxnSpPr/>
            <p:nvPr/>
          </p:nvCxnSpPr>
          <p:spPr>
            <a:xfrm>
              <a:off x="3410549" y="1463040"/>
              <a:ext cx="537089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5F876B2-A160-4E4D-A749-75420BAFF209}"/>
              </a:ext>
            </a:extLst>
          </p:cNvPr>
          <p:cNvGrpSpPr/>
          <p:nvPr/>
        </p:nvGrpSpPr>
        <p:grpSpPr>
          <a:xfrm>
            <a:off x="236215" y="1437662"/>
            <a:ext cx="3441035" cy="5135077"/>
            <a:chOff x="236215" y="1437662"/>
            <a:chExt cx="3441035" cy="5135077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DD63039F-641D-42E8-A80B-28A63836CC5B}"/>
                </a:ext>
              </a:extLst>
            </p:cNvPr>
            <p:cNvGrpSpPr/>
            <p:nvPr/>
          </p:nvGrpSpPr>
          <p:grpSpPr>
            <a:xfrm>
              <a:off x="236215" y="1437662"/>
              <a:ext cx="3441035" cy="5135077"/>
              <a:chOff x="467222" y="1482291"/>
              <a:chExt cx="3441035" cy="5135077"/>
            </a:xfrm>
          </p:grpSpPr>
          <p:sp>
            <p:nvSpPr>
              <p:cNvPr id="8" name="Прямоугольник: скругленные углы 7">
                <a:extLst>
                  <a:ext uri="{FF2B5EF4-FFF2-40B4-BE49-F238E27FC236}">
                    <a16:creationId xmlns:a16="http://schemas.microsoft.com/office/drawing/2014/main" id="{2F8FA641-3625-46BD-8738-0C77184CB538}"/>
                  </a:ext>
                </a:extLst>
              </p:cNvPr>
              <p:cNvSpPr/>
              <p:nvPr/>
            </p:nvSpPr>
            <p:spPr>
              <a:xfrm>
                <a:off x="467226" y="1482291"/>
                <a:ext cx="3441031" cy="5135077"/>
              </a:xfrm>
              <a:custGeom>
                <a:avLst/>
                <a:gdLst>
                  <a:gd name="connsiteX0" fmla="*/ 0 w 3441031"/>
                  <a:gd name="connsiteY0" fmla="*/ 245793 h 5135077"/>
                  <a:gd name="connsiteX1" fmla="*/ 245793 w 3441031"/>
                  <a:gd name="connsiteY1" fmla="*/ 0 h 5135077"/>
                  <a:gd name="connsiteX2" fmla="*/ 835682 w 3441031"/>
                  <a:gd name="connsiteY2" fmla="*/ 0 h 5135077"/>
                  <a:gd name="connsiteX3" fmla="*/ 1425571 w 3441031"/>
                  <a:gd name="connsiteY3" fmla="*/ 0 h 5135077"/>
                  <a:gd name="connsiteX4" fmla="*/ 1985966 w 3441031"/>
                  <a:gd name="connsiteY4" fmla="*/ 0 h 5135077"/>
                  <a:gd name="connsiteX5" fmla="*/ 2634843 w 3441031"/>
                  <a:gd name="connsiteY5" fmla="*/ 0 h 5135077"/>
                  <a:gd name="connsiteX6" fmla="*/ 3195238 w 3441031"/>
                  <a:gd name="connsiteY6" fmla="*/ 0 h 5135077"/>
                  <a:gd name="connsiteX7" fmla="*/ 3441031 w 3441031"/>
                  <a:gd name="connsiteY7" fmla="*/ 245793 h 5135077"/>
                  <a:gd name="connsiteX8" fmla="*/ 3441031 w 3441031"/>
                  <a:gd name="connsiteY8" fmla="*/ 1002019 h 5135077"/>
                  <a:gd name="connsiteX9" fmla="*/ 3441031 w 3441031"/>
                  <a:gd name="connsiteY9" fmla="*/ 1572505 h 5135077"/>
                  <a:gd name="connsiteX10" fmla="*/ 3441031 w 3441031"/>
                  <a:gd name="connsiteY10" fmla="*/ 2328730 h 5135077"/>
                  <a:gd name="connsiteX11" fmla="*/ 3441031 w 3441031"/>
                  <a:gd name="connsiteY11" fmla="*/ 2852782 h 5135077"/>
                  <a:gd name="connsiteX12" fmla="*/ 3441031 w 3441031"/>
                  <a:gd name="connsiteY12" fmla="*/ 3516137 h 5135077"/>
                  <a:gd name="connsiteX13" fmla="*/ 3441031 w 3441031"/>
                  <a:gd name="connsiteY13" fmla="*/ 4133058 h 5135077"/>
                  <a:gd name="connsiteX14" fmla="*/ 3441031 w 3441031"/>
                  <a:gd name="connsiteY14" fmla="*/ 4889284 h 5135077"/>
                  <a:gd name="connsiteX15" fmla="*/ 3195238 w 3441031"/>
                  <a:gd name="connsiteY15" fmla="*/ 5135077 h 5135077"/>
                  <a:gd name="connsiteX16" fmla="*/ 2634843 w 3441031"/>
                  <a:gd name="connsiteY16" fmla="*/ 5135077 h 5135077"/>
                  <a:gd name="connsiteX17" fmla="*/ 1985966 w 3441031"/>
                  <a:gd name="connsiteY17" fmla="*/ 5135077 h 5135077"/>
                  <a:gd name="connsiteX18" fmla="*/ 1484560 w 3441031"/>
                  <a:gd name="connsiteY18" fmla="*/ 5135077 h 5135077"/>
                  <a:gd name="connsiteX19" fmla="*/ 835682 w 3441031"/>
                  <a:gd name="connsiteY19" fmla="*/ 5135077 h 5135077"/>
                  <a:gd name="connsiteX20" fmla="*/ 245793 w 3441031"/>
                  <a:gd name="connsiteY20" fmla="*/ 5135077 h 5135077"/>
                  <a:gd name="connsiteX21" fmla="*/ 0 w 3441031"/>
                  <a:gd name="connsiteY21" fmla="*/ 4889284 h 5135077"/>
                  <a:gd name="connsiteX22" fmla="*/ 0 w 3441031"/>
                  <a:gd name="connsiteY22" fmla="*/ 4272363 h 5135077"/>
                  <a:gd name="connsiteX23" fmla="*/ 0 w 3441031"/>
                  <a:gd name="connsiteY23" fmla="*/ 3609007 h 5135077"/>
                  <a:gd name="connsiteX24" fmla="*/ 0 w 3441031"/>
                  <a:gd name="connsiteY24" fmla="*/ 2945651 h 5135077"/>
                  <a:gd name="connsiteX25" fmla="*/ 0 w 3441031"/>
                  <a:gd name="connsiteY25" fmla="*/ 2375165 h 5135077"/>
                  <a:gd name="connsiteX26" fmla="*/ 0 w 3441031"/>
                  <a:gd name="connsiteY26" fmla="*/ 1758244 h 5135077"/>
                  <a:gd name="connsiteX27" fmla="*/ 0 w 3441031"/>
                  <a:gd name="connsiteY27" fmla="*/ 1094888 h 5135077"/>
                  <a:gd name="connsiteX28" fmla="*/ 0 w 3441031"/>
                  <a:gd name="connsiteY28" fmla="*/ 245793 h 513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441031" h="5135077" extrusionOk="0">
                    <a:moveTo>
                      <a:pt x="0" y="245793"/>
                    </a:moveTo>
                    <a:cubicBezTo>
                      <a:pt x="-6434" y="135401"/>
                      <a:pt x="129084" y="-7629"/>
                      <a:pt x="245793" y="0"/>
                    </a:cubicBezTo>
                    <a:cubicBezTo>
                      <a:pt x="454610" y="-6585"/>
                      <a:pt x="712743" y="-12196"/>
                      <a:pt x="835682" y="0"/>
                    </a:cubicBezTo>
                    <a:cubicBezTo>
                      <a:pt x="958621" y="12196"/>
                      <a:pt x="1234723" y="10269"/>
                      <a:pt x="1425571" y="0"/>
                    </a:cubicBezTo>
                    <a:cubicBezTo>
                      <a:pt x="1616419" y="-10269"/>
                      <a:pt x="1814528" y="-10664"/>
                      <a:pt x="1985966" y="0"/>
                    </a:cubicBezTo>
                    <a:cubicBezTo>
                      <a:pt x="2157405" y="10664"/>
                      <a:pt x="2458842" y="-31417"/>
                      <a:pt x="2634843" y="0"/>
                    </a:cubicBezTo>
                    <a:cubicBezTo>
                      <a:pt x="2810844" y="31417"/>
                      <a:pt x="2996834" y="-11142"/>
                      <a:pt x="3195238" y="0"/>
                    </a:cubicBezTo>
                    <a:cubicBezTo>
                      <a:pt x="3335038" y="-3454"/>
                      <a:pt x="3426862" y="103308"/>
                      <a:pt x="3441031" y="245793"/>
                    </a:cubicBezTo>
                    <a:cubicBezTo>
                      <a:pt x="3405397" y="531468"/>
                      <a:pt x="3475391" y="815028"/>
                      <a:pt x="3441031" y="1002019"/>
                    </a:cubicBezTo>
                    <a:cubicBezTo>
                      <a:pt x="3406671" y="1189010"/>
                      <a:pt x="3464528" y="1417965"/>
                      <a:pt x="3441031" y="1572505"/>
                    </a:cubicBezTo>
                    <a:cubicBezTo>
                      <a:pt x="3417534" y="1727045"/>
                      <a:pt x="3409424" y="1985571"/>
                      <a:pt x="3441031" y="2328730"/>
                    </a:cubicBezTo>
                    <a:cubicBezTo>
                      <a:pt x="3472638" y="2671890"/>
                      <a:pt x="3466512" y="2730594"/>
                      <a:pt x="3441031" y="2852782"/>
                    </a:cubicBezTo>
                    <a:cubicBezTo>
                      <a:pt x="3415550" y="2974970"/>
                      <a:pt x="3426834" y="3330662"/>
                      <a:pt x="3441031" y="3516137"/>
                    </a:cubicBezTo>
                    <a:cubicBezTo>
                      <a:pt x="3455228" y="3701613"/>
                      <a:pt x="3423973" y="3992413"/>
                      <a:pt x="3441031" y="4133058"/>
                    </a:cubicBezTo>
                    <a:cubicBezTo>
                      <a:pt x="3458089" y="4273703"/>
                      <a:pt x="3421138" y="4539992"/>
                      <a:pt x="3441031" y="4889284"/>
                    </a:cubicBezTo>
                    <a:cubicBezTo>
                      <a:pt x="3438552" y="5033216"/>
                      <a:pt x="3323821" y="5126075"/>
                      <a:pt x="3195238" y="5135077"/>
                    </a:cubicBezTo>
                    <a:cubicBezTo>
                      <a:pt x="2934027" y="5162785"/>
                      <a:pt x="2764368" y="5141009"/>
                      <a:pt x="2634843" y="5135077"/>
                    </a:cubicBezTo>
                    <a:cubicBezTo>
                      <a:pt x="2505319" y="5129145"/>
                      <a:pt x="2227708" y="5160542"/>
                      <a:pt x="1985966" y="5135077"/>
                    </a:cubicBezTo>
                    <a:cubicBezTo>
                      <a:pt x="1744224" y="5109612"/>
                      <a:pt x="1651479" y="5124849"/>
                      <a:pt x="1484560" y="5135077"/>
                    </a:cubicBezTo>
                    <a:cubicBezTo>
                      <a:pt x="1317641" y="5145305"/>
                      <a:pt x="1119868" y="5116483"/>
                      <a:pt x="835682" y="5135077"/>
                    </a:cubicBezTo>
                    <a:cubicBezTo>
                      <a:pt x="551496" y="5153671"/>
                      <a:pt x="380535" y="5134531"/>
                      <a:pt x="245793" y="5135077"/>
                    </a:cubicBezTo>
                    <a:cubicBezTo>
                      <a:pt x="103803" y="5102562"/>
                      <a:pt x="860" y="5028912"/>
                      <a:pt x="0" y="4889284"/>
                    </a:cubicBezTo>
                    <a:cubicBezTo>
                      <a:pt x="-10274" y="4737923"/>
                      <a:pt x="25134" y="4439195"/>
                      <a:pt x="0" y="4272363"/>
                    </a:cubicBezTo>
                    <a:cubicBezTo>
                      <a:pt x="-25134" y="4105531"/>
                      <a:pt x="17294" y="3925867"/>
                      <a:pt x="0" y="3609007"/>
                    </a:cubicBezTo>
                    <a:cubicBezTo>
                      <a:pt x="-17294" y="3292147"/>
                      <a:pt x="-12291" y="3099302"/>
                      <a:pt x="0" y="2945651"/>
                    </a:cubicBezTo>
                    <a:cubicBezTo>
                      <a:pt x="12291" y="2792000"/>
                      <a:pt x="21490" y="2601771"/>
                      <a:pt x="0" y="2375165"/>
                    </a:cubicBezTo>
                    <a:cubicBezTo>
                      <a:pt x="-21490" y="2148559"/>
                      <a:pt x="-22463" y="2042212"/>
                      <a:pt x="0" y="1758244"/>
                    </a:cubicBezTo>
                    <a:cubicBezTo>
                      <a:pt x="22463" y="1474276"/>
                      <a:pt x="-14503" y="1285825"/>
                      <a:pt x="0" y="1094888"/>
                    </a:cubicBezTo>
                    <a:cubicBezTo>
                      <a:pt x="14503" y="903951"/>
                      <a:pt x="33415" y="563660"/>
                      <a:pt x="0" y="245793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672259669">
                      <a:prstGeom prst="roundRect">
                        <a:avLst>
                          <a:gd name="adj" fmla="val 714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4E0AB1-FCCC-491E-828A-8E6603502E9D}"/>
                  </a:ext>
                </a:extLst>
              </p:cNvPr>
              <p:cNvSpPr txBox="1"/>
              <p:nvPr/>
            </p:nvSpPr>
            <p:spPr>
              <a:xfrm>
                <a:off x="467222" y="1636409"/>
                <a:ext cx="34410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endParaRPr>
              </a:p>
            </p:txBody>
          </p:sp>
        </p:grp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B256EFB9-7AF8-4B61-A535-0ED2D9F1A1B6}"/>
                </a:ext>
              </a:extLst>
            </p:cNvPr>
            <p:cNvGrpSpPr/>
            <p:nvPr/>
          </p:nvGrpSpPr>
          <p:grpSpPr>
            <a:xfrm>
              <a:off x="931637" y="1591780"/>
              <a:ext cx="2050185" cy="907290"/>
              <a:chOff x="596762" y="1499025"/>
              <a:chExt cx="2723950" cy="1161159"/>
            </a:xfrm>
          </p:grpSpPr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5EB6FF07-0BDE-4DB8-8CC4-AE5702DD6E99}"/>
                  </a:ext>
                </a:extLst>
              </p:cNvPr>
              <p:cNvSpPr/>
              <p:nvPr/>
            </p:nvSpPr>
            <p:spPr>
              <a:xfrm>
                <a:off x="596762" y="1499025"/>
                <a:ext cx="2723950" cy="116115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21B56D43-63EC-4F44-9A61-528DBE4F0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1442" y="1639905"/>
                <a:ext cx="2390575" cy="795601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03F237-F864-49C7-A426-1CCA9DD52020}"/>
                </a:ext>
              </a:extLst>
            </p:cNvPr>
            <p:cNvSpPr txBox="1"/>
            <p:nvPr/>
          </p:nvSpPr>
          <p:spPr>
            <a:xfrm>
              <a:off x="413886" y="2820202"/>
              <a:ext cx="3080085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i="0" dirty="0"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latin typeface="Century" panose="02040604050505020304" pitchFamily="18" charset="0"/>
                </a:rPr>
                <a:t>Escape the Backrooms </a:t>
              </a:r>
              <a:r>
                <a:rPr lang="en-US" sz="1500" b="1" i="0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—</a:t>
              </a:r>
              <a:r>
                <a:rPr lang="ru-RU" sz="1500" b="1" i="0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 это кооперативная игра в жанре хоррор для 1-4 игроков. Проходите через жуткие подсобные помещения, избегая опасностей, чтобы спастись. Игра разрабатывается компанией </a:t>
              </a:r>
              <a:r>
                <a:rPr lang="ru-RU" sz="1500" b="1" i="0" dirty="0" err="1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Fancy</a:t>
              </a:r>
              <a:r>
                <a:rPr lang="ru-RU" sz="1500" b="1" i="0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 Games для ПК. Включает в себя элементы хоррора и приключений, доступны одиночные и многопользовательские режимы игры.</a:t>
              </a:r>
              <a:endParaRPr lang="ru-RU" sz="1500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</p:txBody>
        </p: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B0288146-2B2A-4F01-9C79-AF907832FDA7}"/>
              </a:ext>
            </a:extLst>
          </p:cNvPr>
          <p:cNvGrpSpPr/>
          <p:nvPr/>
        </p:nvGrpSpPr>
        <p:grpSpPr>
          <a:xfrm>
            <a:off x="4375479" y="1437662"/>
            <a:ext cx="3441035" cy="5135077"/>
            <a:chOff x="4375479" y="1437662"/>
            <a:chExt cx="3441035" cy="5135077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ED81DAD8-DB9E-4705-96FA-5865176EB46A}"/>
                </a:ext>
              </a:extLst>
            </p:cNvPr>
            <p:cNvSpPr/>
            <p:nvPr/>
          </p:nvSpPr>
          <p:spPr>
            <a:xfrm>
              <a:off x="5301110" y="1586170"/>
              <a:ext cx="1589779" cy="912900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001EFE52-F211-4F67-96E8-97E3D34F2837}"/>
                </a:ext>
              </a:extLst>
            </p:cNvPr>
            <p:cNvGrpSpPr/>
            <p:nvPr/>
          </p:nvGrpSpPr>
          <p:grpSpPr>
            <a:xfrm>
              <a:off x="4375479" y="1437662"/>
              <a:ext cx="3441035" cy="5135077"/>
              <a:chOff x="467222" y="1482291"/>
              <a:chExt cx="3441035" cy="5135077"/>
            </a:xfrm>
          </p:grpSpPr>
          <p:sp>
            <p:nvSpPr>
              <p:cNvPr id="18" name="Прямоугольник: скругленные углы 17">
                <a:extLst>
                  <a:ext uri="{FF2B5EF4-FFF2-40B4-BE49-F238E27FC236}">
                    <a16:creationId xmlns:a16="http://schemas.microsoft.com/office/drawing/2014/main" id="{7CDC9F9E-0456-4BFF-97E3-367041C9B7BA}"/>
                  </a:ext>
                </a:extLst>
              </p:cNvPr>
              <p:cNvSpPr/>
              <p:nvPr/>
            </p:nvSpPr>
            <p:spPr>
              <a:xfrm>
                <a:off x="467226" y="1482291"/>
                <a:ext cx="3441031" cy="5135077"/>
              </a:xfrm>
              <a:custGeom>
                <a:avLst/>
                <a:gdLst>
                  <a:gd name="connsiteX0" fmla="*/ 0 w 3441031"/>
                  <a:gd name="connsiteY0" fmla="*/ 245793 h 5135077"/>
                  <a:gd name="connsiteX1" fmla="*/ 245793 w 3441031"/>
                  <a:gd name="connsiteY1" fmla="*/ 0 h 5135077"/>
                  <a:gd name="connsiteX2" fmla="*/ 835682 w 3441031"/>
                  <a:gd name="connsiteY2" fmla="*/ 0 h 5135077"/>
                  <a:gd name="connsiteX3" fmla="*/ 1425571 w 3441031"/>
                  <a:gd name="connsiteY3" fmla="*/ 0 h 5135077"/>
                  <a:gd name="connsiteX4" fmla="*/ 1985966 w 3441031"/>
                  <a:gd name="connsiteY4" fmla="*/ 0 h 5135077"/>
                  <a:gd name="connsiteX5" fmla="*/ 2634843 w 3441031"/>
                  <a:gd name="connsiteY5" fmla="*/ 0 h 5135077"/>
                  <a:gd name="connsiteX6" fmla="*/ 3195238 w 3441031"/>
                  <a:gd name="connsiteY6" fmla="*/ 0 h 5135077"/>
                  <a:gd name="connsiteX7" fmla="*/ 3441031 w 3441031"/>
                  <a:gd name="connsiteY7" fmla="*/ 245793 h 5135077"/>
                  <a:gd name="connsiteX8" fmla="*/ 3441031 w 3441031"/>
                  <a:gd name="connsiteY8" fmla="*/ 1002019 h 5135077"/>
                  <a:gd name="connsiteX9" fmla="*/ 3441031 w 3441031"/>
                  <a:gd name="connsiteY9" fmla="*/ 1572505 h 5135077"/>
                  <a:gd name="connsiteX10" fmla="*/ 3441031 w 3441031"/>
                  <a:gd name="connsiteY10" fmla="*/ 2328730 h 5135077"/>
                  <a:gd name="connsiteX11" fmla="*/ 3441031 w 3441031"/>
                  <a:gd name="connsiteY11" fmla="*/ 2852782 h 5135077"/>
                  <a:gd name="connsiteX12" fmla="*/ 3441031 w 3441031"/>
                  <a:gd name="connsiteY12" fmla="*/ 3516137 h 5135077"/>
                  <a:gd name="connsiteX13" fmla="*/ 3441031 w 3441031"/>
                  <a:gd name="connsiteY13" fmla="*/ 4133058 h 5135077"/>
                  <a:gd name="connsiteX14" fmla="*/ 3441031 w 3441031"/>
                  <a:gd name="connsiteY14" fmla="*/ 4889284 h 5135077"/>
                  <a:gd name="connsiteX15" fmla="*/ 3195238 w 3441031"/>
                  <a:gd name="connsiteY15" fmla="*/ 5135077 h 5135077"/>
                  <a:gd name="connsiteX16" fmla="*/ 2634843 w 3441031"/>
                  <a:gd name="connsiteY16" fmla="*/ 5135077 h 5135077"/>
                  <a:gd name="connsiteX17" fmla="*/ 1985966 w 3441031"/>
                  <a:gd name="connsiteY17" fmla="*/ 5135077 h 5135077"/>
                  <a:gd name="connsiteX18" fmla="*/ 1484560 w 3441031"/>
                  <a:gd name="connsiteY18" fmla="*/ 5135077 h 5135077"/>
                  <a:gd name="connsiteX19" fmla="*/ 835682 w 3441031"/>
                  <a:gd name="connsiteY19" fmla="*/ 5135077 h 5135077"/>
                  <a:gd name="connsiteX20" fmla="*/ 245793 w 3441031"/>
                  <a:gd name="connsiteY20" fmla="*/ 5135077 h 5135077"/>
                  <a:gd name="connsiteX21" fmla="*/ 0 w 3441031"/>
                  <a:gd name="connsiteY21" fmla="*/ 4889284 h 5135077"/>
                  <a:gd name="connsiteX22" fmla="*/ 0 w 3441031"/>
                  <a:gd name="connsiteY22" fmla="*/ 4272363 h 5135077"/>
                  <a:gd name="connsiteX23" fmla="*/ 0 w 3441031"/>
                  <a:gd name="connsiteY23" fmla="*/ 3609007 h 5135077"/>
                  <a:gd name="connsiteX24" fmla="*/ 0 w 3441031"/>
                  <a:gd name="connsiteY24" fmla="*/ 2945651 h 5135077"/>
                  <a:gd name="connsiteX25" fmla="*/ 0 w 3441031"/>
                  <a:gd name="connsiteY25" fmla="*/ 2375165 h 5135077"/>
                  <a:gd name="connsiteX26" fmla="*/ 0 w 3441031"/>
                  <a:gd name="connsiteY26" fmla="*/ 1758244 h 5135077"/>
                  <a:gd name="connsiteX27" fmla="*/ 0 w 3441031"/>
                  <a:gd name="connsiteY27" fmla="*/ 1094888 h 5135077"/>
                  <a:gd name="connsiteX28" fmla="*/ 0 w 3441031"/>
                  <a:gd name="connsiteY28" fmla="*/ 245793 h 513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441031" h="5135077" extrusionOk="0">
                    <a:moveTo>
                      <a:pt x="0" y="245793"/>
                    </a:moveTo>
                    <a:cubicBezTo>
                      <a:pt x="-6434" y="135401"/>
                      <a:pt x="129084" y="-7629"/>
                      <a:pt x="245793" y="0"/>
                    </a:cubicBezTo>
                    <a:cubicBezTo>
                      <a:pt x="454610" y="-6585"/>
                      <a:pt x="712743" y="-12196"/>
                      <a:pt x="835682" y="0"/>
                    </a:cubicBezTo>
                    <a:cubicBezTo>
                      <a:pt x="958621" y="12196"/>
                      <a:pt x="1234723" y="10269"/>
                      <a:pt x="1425571" y="0"/>
                    </a:cubicBezTo>
                    <a:cubicBezTo>
                      <a:pt x="1616419" y="-10269"/>
                      <a:pt x="1814528" y="-10664"/>
                      <a:pt x="1985966" y="0"/>
                    </a:cubicBezTo>
                    <a:cubicBezTo>
                      <a:pt x="2157405" y="10664"/>
                      <a:pt x="2458842" y="-31417"/>
                      <a:pt x="2634843" y="0"/>
                    </a:cubicBezTo>
                    <a:cubicBezTo>
                      <a:pt x="2810844" y="31417"/>
                      <a:pt x="2996834" y="-11142"/>
                      <a:pt x="3195238" y="0"/>
                    </a:cubicBezTo>
                    <a:cubicBezTo>
                      <a:pt x="3335038" y="-3454"/>
                      <a:pt x="3426862" y="103308"/>
                      <a:pt x="3441031" y="245793"/>
                    </a:cubicBezTo>
                    <a:cubicBezTo>
                      <a:pt x="3405397" y="531468"/>
                      <a:pt x="3475391" y="815028"/>
                      <a:pt x="3441031" y="1002019"/>
                    </a:cubicBezTo>
                    <a:cubicBezTo>
                      <a:pt x="3406671" y="1189010"/>
                      <a:pt x="3464528" y="1417965"/>
                      <a:pt x="3441031" y="1572505"/>
                    </a:cubicBezTo>
                    <a:cubicBezTo>
                      <a:pt x="3417534" y="1727045"/>
                      <a:pt x="3409424" y="1985571"/>
                      <a:pt x="3441031" y="2328730"/>
                    </a:cubicBezTo>
                    <a:cubicBezTo>
                      <a:pt x="3472638" y="2671890"/>
                      <a:pt x="3466512" y="2730594"/>
                      <a:pt x="3441031" y="2852782"/>
                    </a:cubicBezTo>
                    <a:cubicBezTo>
                      <a:pt x="3415550" y="2974970"/>
                      <a:pt x="3426834" y="3330662"/>
                      <a:pt x="3441031" y="3516137"/>
                    </a:cubicBezTo>
                    <a:cubicBezTo>
                      <a:pt x="3455228" y="3701613"/>
                      <a:pt x="3423973" y="3992413"/>
                      <a:pt x="3441031" y="4133058"/>
                    </a:cubicBezTo>
                    <a:cubicBezTo>
                      <a:pt x="3458089" y="4273703"/>
                      <a:pt x="3421138" y="4539992"/>
                      <a:pt x="3441031" y="4889284"/>
                    </a:cubicBezTo>
                    <a:cubicBezTo>
                      <a:pt x="3438552" y="5033216"/>
                      <a:pt x="3323821" y="5126075"/>
                      <a:pt x="3195238" y="5135077"/>
                    </a:cubicBezTo>
                    <a:cubicBezTo>
                      <a:pt x="2934027" y="5162785"/>
                      <a:pt x="2764368" y="5141009"/>
                      <a:pt x="2634843" y="5135077"/>
                    </a:cubicBezTo>
                    <a:cubicBezTo>
                      <a:pt x="2505319" y="5129145"/>
                      <a:pt x="2227708" y="5160542"/>
                      <a:pt x="1985966" y="5135077"/>
                    </a:cubicBezTo>
                    <a:cubicBezTo>
                      <a:pt x="1744224" y="5109612"/>
                      <a:pt x="1651479" y="5124849"/>
                      <a:pt x="1484560" y="5135077"/>
                    </a:cubicBezTo>
                    <a:cubicBezTo>
                      <a:pt x="1317641" y="5145305"/>
                      <a:pt x="1119868" y="5116483"/>
                      <a:pt x="835682" y="5135077"/>
                    </a:cubicBezTo>
                    <a:cubicBezTo>
                      <a:pt x="551496" y="5153671"/>
                      <a:pt x="380535" y="5134531"/>
                      <a:pt x="245793" y="5135077"/>
                    </a:cubicBezTo>
                    <a:cubicBezTo>
                      <a:pt x="103803" y="5102562"/>
                      <a:pt x="860" y="5028912"/>
                      <a:pt x="0" y="4889284"/>
                    </a:cubicBezTo>
                    <a:cubicBezTo>
                      <a:pt x="-10274" y="4737923"/>
                      <a:pt x="25134" y="4439195"/>
                      <a:pt x="0" y="4272363"/>
                    </a:cubicBezTo>
                    <a:cubicBezTo>
                      <a:pt x="-25134" y="4105531"/>
                      <a:pt x="17294" y="3925867"/>
                      <a:pt x="0" y="3609007"/>
                    </a:cubicBezTo>
                    <a:cubicBezTo>
                      <a:pt x="-17294" y="3292147"/>
                      <a:pt x="-12291" y="3099302"/>
                      <a:pt x="0" y="2945651"/>
                    </a:cubicBezTo>
                    <a:cubicBezTo>
                      <a:pt x="12291" y="2792000"/>
                      <a:pt x="21490" y="2601771"/>
                      <a:pt x="0" y="2375165"/>
                    </a:cubicBezTo>
                    <a:cubicBezTo>
                      <a:pt x="-21490" y="2148559"/>
                      <a:pt x="-22463" y="2042212"/>
                      <a:pt x="0" y="1758244"/>
                    </a:cubicBezTo>
                    <a:cubicBezTo>
                      <a:pt x="22463" y="1474276"/>
                      <a:pt x="-14503" y="1285825"/>
                      <a:pt x="0" y="1094888"/>
                    </a:cubicBezTo>
                    <a:cubicBezTo>
                      <a:pt x="14503" y="903951"/>
                      <a:pt x="33415" y="563660"/>
                      <a:pt x="0" y="245793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672259669">
                      <a:prstGeom prst="roundRect">
                        <a:avLst>
                          <a:gd name="adj" fmla="val 714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D1E260-CD5B-4402-BF70-99A77EA2EBDF}"/>
                  </a:ext>
                </a:extLst>
              </p:cNvPr>
              <p:cNvSpPr txBox="1"/>
              <p:nvPr/>
            </p:nvSpPr>
            <p:spPr>
              <a:xfrm>
                <a:off x="467222" y="1636409"/>
                <a:ext cx="34410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8587C9-89C0-4405-A960-47E2F1CB6F1B}"/>
                </a:ext>
              </a:extLst>
            </p:cNvPr>
            <p:cNvSpPr txBox="1"/>
            <p:nvPr/>
          </p:nvSpPr>
          <p:spPr>
            <a:xfrm>
              <a:off x="4512638" y="2767825"/>
              <a:ext cx="3166712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entury" panose="02040604050505020304" pitchFamily="18" charset="0"/>
                </a:rPr>
                <a:t>SCP Secret Laboratory</a:t>
              </a:r>
              <a:r>
                <a:rPr lang="en-US" sz="15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- </a:t>
              </a:r>
              <a:r>
                <a:rPr lang="ru-RU" sz="15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это соревновательный хоррор, в котором участники распределяют свои роли и выполняют поставленную задачу – спасаются бегством, охотятся на людей, пытаются предотвратить катастрофу и превращаются в аномалию. Вся прелесть в том, что игровые фракции управляются реальными игроками, причем задачи участников порой прямо противоположны друг другу.</a:t>
              </a: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F876D0F-E97E-454C-A8DA-BBFE5D260CF5}"/>
              </a:ext>
            </a:extLst>
          </p:cNvPr>
          <p:cNvGrpSpPr/>
          <p:nvPr/>
        </p:nvGrpSpPr>
        <p:grpSpPr>
          <a:xfrm>
            <a:off x="8430126" y="1437661"/>
            <a:ext cx="3441035" cy="5135077"/>
            <a:chOff x="8430126" y="1437661"/>
            <a:chExt cx="3441035" cy="5135077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C561C955-87CE-4E14-9D81-AE7AE331B3D0}"/>
                </a:ext>
              </a:extLst>
            </p:cNvPr>
            <p:cNvGrpSpPr/>
            <p:nvPr/>
          </p:nvGrpSpPr>
          <p:grpSpPr>
            <a:xfrm>
              <a:off x="8430126" y="1437661"/>
              <a:ext cx="3441035" cy="5135077"/>
              <a:chOff x="467222" y="1482291"/>
              <a:chExt cx="3441035" cy="5135077"/>
            </a:xfrm>
          </p:grpSpPr>
          <p:sp>
            <p:nvSpPr>
              <p:cNvPr id="22" name="Прямоугольник: скругленные углы 21">
                <a:extLst>
                  <a:ext uri="{FF2B5EF4-FFF2-40B4-BE49-F238E27FC236}">
                    <a16:creationId xmlns:a16="http://schemas.microsoft.com/office/drawing/2014/main" id="{42FD72B7-B3EE-4995-ACF3-68F9477FDB41}"/>
                  </a:ext>
                </a:extLst>
              </p:cNvPr>
              <p:cNvSpPr/>
              <p:nvPr/>
            </p:nvSpPr>
            <p:spPr>
              <a:xfrm>
                <a:off x="467226" y="1482291"/>
                <a:ext cx="3441031" cy="5135077"/>
              </a:xfrm>
              <a:custGeom>
                <a:avLst/>
                <a:gdLst>
                  <a:gd name="connsiteX0" fmla="*/ 0 w 3441031"/>
                  <a:gd name="connsiteY0" fmla="*/ 245793 h 5135077"/>
                  <a:gd name="connsiteX1" fmla="*/ 245793 w 3441031"/>
                  <a:gd name="connsiteY1" fmla="*/ 0 h 5135077"/>
                  <a:gd name="connsiteX2" fmla="*/ 835682 w 3441031"/>
                  <a:gd name="connsiteY2" fmla="*/ 0 h 5135077"/>
                  <a:gd name="connsiteX3" fmla="*/ 1425571 w 3441031"/>
                  <a:gd name="connsiteY3" fmla="*/ 0 h 5135077"/>
                  <a:gd name="connsiteX4" fmla="*/ 1985966 w 3441031"/>
                  <a:gd name="connsiteY4" fmla="*/ 0 h 5135077"/>
                  <a:gd name="connsiteX5" fmla="*/ 2634843 w 3441031"/>
                  <a:gd name="connsiteY5" fmla="*/ 0 h 5135077"/>
                  <a:gd name="connsiteX6" fmla="*/ 3195238 w 3441031"/>
                  <a:gd name="connsiteY6" fmla="*/ 0 h 5135077"/>
                  <a:gd name="connsiteX7" fmla="*/ 3441031 w 3441031"/>
                  <a:gd name="connsiteY7" fmla="*/ 245793 h 5135077"/>
                  <a:gd name="connsiteX8" fmla="*/ 3441031 w 3441031"/>
                  <a:gd name="connsiteY8" fmla="*/ 1002019 h 5135077"/>
                  <a:gd name="connsiteX9" fmla="*/ 3441031 w 3441031"/>
                  <a:gd name="connsiteY9" fmla="*/ 1572505 h 5135077"/>
                  <a:gd name="connsiteX10" fmla="*/ 3441031 w 3441031"/>
                  <a:gd name="connsiteY10" fmla="*/ 2328730 h 5135077"/>
                  <a:gd name="connsiteX11" fmla="*/ 3441031 w 3441031"/>
                  <a:gd name="connsiteY11" fmla="*/ 2852782 h 5135077"/>
                  <a:gd name="connsiteX12" fmla="*/ 3441031 w 3441031"/>
                  <a:gd name="connsiteY12" fmla="*/ 3516137 h 5135077"/>
                  <a:gd name="connsiteX13" fmla="*/ 3441031 w 3441031"/>
                  <a:gd name="connsiteY13" fmla="*/ 4133058 h 5135077"/>
                  <a:gd name="connsiteX14" fmla="*/ 3441031 w 3441031"/>
                  <a:gd name="connsiteY14" fmla="*/ 4889284 h 5135077"/>
                  <a:gd name="connsiteX15" fmla="*/ 3195238 w 3441031"/>
                  <a:gd name="connsiteY15" fmla="*/ 5135077 h 5135077"/>
                  <a:gd name="connsiteX16" fmla="*/ 2634843 w 3441031"/>
                  <a:gd name="connsiteY16" fmla="*/ 5135077 h 5135077"/>
                  <a:gd name="connsiteX17" fmla="*/ 1985966 w 3441031"/>
                  <a:gd name="connsiteY17" fmla="*/ 5135077 h 5135077"/>
                  <a:gd name="connsiteX18" fmla="*/ 1484560 w 3441031"/>
                  <a:gd name="connsiteY18" fmla="*/ 5135077 h 5135077"/>
                  <a:gd name="connsiteX19" fmla="*/ 835682 w 3441031"/>
                  <a:gd name="connsiteY19" fmla="*/ 5135077 h 5135077"/>
                  <a:gd name="connsiteX20" fmla="*/ 245793 w 3441031"/>
                  <a:gd name="connsiteY20" fmla="*/ 5135077 h 5135077"/>
                  <a:gd name="connsiteX21" fmla="*/ 0 w 3441031"/>
                  <a:gd name="connsiteY21" fmla="*/ 4889284 h 5135077"/>
                  <a:gd name="connsiteX22" fmla="*/ 0 w 3441031"/>
                  <a:gd name="connsiteY22" fmla="*/ 4272363 h 5135077"/>
                  <a:gd name="connsiteX23" fmla="*/ 0 w 3441031"/>
                  <a:gd name="connsiteY23" fmla="*/ 3609007 h 5135077"/>
                  <a:gd name="connsiteX24" fmla="*/ 0 w 3441031"/>
                  <a:gd name="connsiteY24" fmla="*/ 2945651 h 5135077"/>
                  <a:gd name="connsiteX25" fmla="*/ 0 w 3441031"/>
                  <a:gd name="connsiteY25" fmla="*/ 2375165 h 5135077"/>
                  <a:gd name="connsiteX26" fmla="*/ 0 w 3441031"/>
                  <a:gd name="connsiteY26" fmla="*/ 1758244 h 5135077"/>
                  <a:gd name="connsiteX27" fmla="*/ 0 w 3441031"/>
                  <a:gd name="connsiteY27" fmla="*/ 1094888 h 5135077"/>
                  <a:gd name="connsiteX28" fmla="*/ 0 w 3441031"/>
                  <a:gd name="connsiteY28" fmla="*/ 245793 h 5135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441031" h="5135077" extrusionOk="0">
                    <a:moveTo>
                      <a:pt x="0" y="245793"/>
                    </a:moveTo>
                    <a:cubicBezTo>
                      <a:pt x="-6434" y="135401"/>
                      <a:pt x="129084" y="-7629"/>
                      <a:pt x="245793" y="0"/>
                    </a:cubicBezTo>
                    <a:cubicBezTo>
                      <a:pt x="454610" y="-6585"/>
                      <a:pt x="712743" y="-12196"/>
                      <a:pt x="835682" y="0"/>
                    </a:cubicBezTo>
                    <a:cubicBezTo>
                      <a:pt x="958621" y="12196"/>
                      <a:pt x="1234723" y="10269"/>
                      <a:pt x="1425571" y="0"/>
                    </a:cubicBezTo>
                    <a:cubicBezTo>
                      <a:pt x="1616419" y="-10269"/>
                      <a:pt x="1814528" y="-10664"/>
                      <a:pt x="1985966" y="0"/>
                    </a:cubicBezTo>
                    <a:cubicBezTo>
                      <a:pt x="2157405" y="10664"/>
                      <a:pt x="2458842" y="-31417"/>
                      <a:pt x="2634843" y="0"/>
                    </a:cubicBezTo>
                    <a:cubicBezTo>
                      <a:pt x="2810844" y="31417"/>
                      <a:pt x="2996834" y="-11142"/>
                      <a:pt x="3195238" y="0"/>
                    </a:cubicBezTo>
                    <a:cubicBezTo>
                      <a:pt x="3335038" y="-3454"/>
                      <a:pt x="3426862" y="103308"/>
                      <a:pt x="3441031" y="245793"/>
                    </a:cubicBezTo>
                    <a:cubicBezTo>
                      <a:pt x="3405397" y="531468"/>
                      <a:pt x="3475391" y="815028"/>
                      <a:pt x="3441031" y="1002019"/>
                    </a:cubicBezTo>
                    <a:cubicBezTo>
                      <a:pt x="3406671" y="1189010"/>
                      <a:pt x="3464528" y="1417965"/>
                      <a:pt x="3441031" y="1572505"/>
                    </a:cubicBezTo>
                    <a:cubicBezTo>
                      <a:pt x="3417534" y="1727045"/>
                      <a:pt x="3409424" y="1985571"/>
                      <a:pt x="3441031" y="2328730"/>
                    </a:cubicBezTo>
                    <a:cubicBezTo>
                      <a:pt x="3472638" y="2671890"/>
                      <a:pt x="3466512" y="2730594"/>
                      <a:pt x="3441031" y="2852782"/>
                    </a:cubicBezTo>
                    <a:cubicBezTo>
                      <a:pt x="3415550" y="2974970"/>
                      <a:pt x="3426834" y="3330662"/>
                      <a:pt x="3441031" y="3516137"/>
                    </a:cubicBezTo>
                    <a:cubicBezTo>
                      <a:pt x="3455228" y="3701613"/>
                      <a:pt x="3423973" y="3992413"/>
                      <a:pt x="3441031" y="4133058"/>
                    </a:cubicBezTo>
                    <a:cubicBezTo>
                      <a:pt x="3458089" y="4273703"/>
                      <a:pt x="3421138" y="4539992"/>
                      <a:pt x="3441031" y="4889284"/>
                    </a:cubicBezTo>
                    <a:cubicBezTo>
                      <a:pt x="3438552" y="5033216"/>
                      <a:pt x="3323821" y="5126075"/>
                      <a:pt x="3195238" y="5135077"/>
                    </a:cubicBezTo>
                    <a:cubicBezTo>
                      <a:pt x="2934027" y="5162785"/>
                      <a:pt x="2764368" y="5141009"/>
                      <a:pt x="2634843" y="5135077"/>
                    </a:cubicBezTo>
                    <a:cubicBezTo>
                      <a:pt x="2505319" y="5129145"/>
                      <a:pt x="2227708" y="5160542"/>
                      <a:pt x="1985966" y="5135077"/>
                    </a:cubicBezTo>
                    <a:cubicBezTo>
                      <a:pt x="1744224" y="5109612"/>
                      <a:pt x="1651479" y="5124849"/>
                      <a:pt x="1484560" y="5135077"/>
                    </a:cubicBezTo>
                    <a:cubicBezTo>
                      <a:pt x="1317641" y="5145305"/>
                      <a:pt x="1119868" y="5116483"/>
                      <a:pt x="835682" y="5135077"/>
                    </a:cubicBezTo>
                    <a:cubicBezTo>
                      <a:pt x="551496" y="5153671"/>
                      <a:pt x="380535" y="5134531"/>
                      <a:pt x="245793" y="5135077"/>
                    </a:cubicBezTo>
                    <a:cubicBezTo>
                      <a:pt x="103803" y="5102562"/>
                      <a:pt x="860" y="5028912"/>
                      <a:pt x="0" y="4889284"/>
                    </a:cubicBezTo>
                    <a:cubicBezTo>
                      <a:pt x="-10274" y="4737923"/>
                      <a:pt x="25134" y="4439195"/>
                      <a:pt x="0" y="4272363"/>
                    </a:cubicBezTo>
                    <a:cubicBezTo>
                      <a:pt x="-25134" y="4105531"/>
                      <a:pt x="17294" y="3925867"/>
                      <a:pt x="0" y="3609007"/>
                    </a:cubicBezTo>
                    <a:cubicBezTo>
                      <a:pt x="-17294" y="3292147"/>
                      <a:pt x="-12291" y="3099302"/>
                      <a:pt x="0" y="2945651"/>
                    </a:cubicBezTo>
                    <a:cubicBezTo>
                      <a:pt x="12291" y="2792000"/>
                      <a:pt x="21490" y="2601771"/>
                      <a:pt x="0" y="2375165"/>
                    </a:cubicBezTo>
                    <a:cubicBezTo>
                      <a:pt x="-21490" y="2148559"/>
                      <a:pt x="-22463" y="2042212"/>
                      <a:pt x="0" y="1758244"/>
                    </a:cubicBezTo>
                    <a:cubicBezTo>
                      <a:pt x="22463" y="1474276"/>
                      <a:pt x="-14503" y="1285825"/>
                      <a:pt x="0" y="1094888"/>
                    </a:cubicBezTo>
                    <a:cubicBezTo>
                      <a:pt x="14503" y="903951"/>
                      <a:pt x="33415" y="563660"/>
                      <a:pt x="0" y="245793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/>
                </a:solidFill>
                <a:extLst>
                  <a:ext uri="{C807C97D-BFC1-408E-A445-0C87EB9F89A2}">
                    <ask:lineSketchStyleProps xmlns:ask="http://schemas.microsoft.com/office/drawing/2018/sketchyshapes" sd="2672259669">
                      <a:prstGeom prst="roundRect">
                        <a:avLst>
                          <a:gd name="adj" fmla="val 7143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8B446B-EE84-4E51-BAE4-238295BD5D1F}"/>
                  </a:ext>
                </a:extLst>
              </p:cNvPr>
              <p:cNvSpPr txBox="1"/>
              <p:nvPr/>
            </p:nvSpPr>
            <p:spPr>
              <a:xfrm>
                <a:off x="467222" y="1636409"/>
                <a:ext cx="34410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209262-8E93-407A-898B-8DF89B964416}"/>
                </a:ext>
              </a:extLst>
            </p:cNvPr>
            <p:cNvSpPr txBox="1"/>
            <p:nvPr/>
          </p:nvSpPr>
          <p:spPr>
            <a:xfrm>
              <a:off x="8469828" y="2767825"/>
              <a:ext cx="3401329" cy="355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500" b="1" dirty="0" err="1">
                  <a:solidFill>
                    <a:srgbClr val="33CCCC"/>
                  </a:solidFill>
                  <a:latin typeface="Century" panose="02040604050505020304" pitchFamily="18" charset="0"/>
                </a:rPr>
                <a:t>Labyrinthine</a:t>
              </a:r>
              <a:r>
                <a:rPr lang="ru-RU" sz="15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— это кооперативный приключенческий хоррор, где игрок в компании до двух друзей должен пройти заброшенный лабиринт из живой изгороди в городе </a:t>
              </a:r>
              <a:r>
                <a:rPr lang="ru-RU" sz="1500" b="1" dirty="0" err="1">
                  <a:solidFill>
                    <a:schemeClr val="bg1"/>
                  </a:solidFill>
                  <a:latin typeface="Century" panose="02040604050505020304" pitchFamily="18" charset="0"/>
                </a:rPr>
                <a:t>Хапписбург</a:t>
              </a:r>
              <a:r>
                <a:rPr lang="ru-RU" sz="15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. В пути могут встретиться многочисленные головоломки с разгадыванием тайн, а также ужасные существа. </a:t>
              </a:r>
              <a:r>
                <a:rPr lang="ru-RU" sz="1500" b="1" dirty="0" err="1">
                  <a:solidFill>
                    <a:schemeClr val="bg1"/>
                  </a:solidFill>
                  <a:latin typeface="Century" panose="02040604050505020304" pitchFamily="18" charset="0"/>
                </a:rPr>
                <a:t>Labyrinthine</a:t>
              </a:r>
              <a:r>
                <a:rPr lang="ru-RU" sz="15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 нацелена именно на прохождение в кооперативе, поэтому одиночные «забеги» не смогут быть такими увлекательными, как компанейские.</a:t>
              </a:r>
            </a:p>
          </p:txBody>
        </p:sp>
        <p:sp>
          <p:nvSpPr>
            <p:cNvPr id="25" name="Прямоугольник: скругленные углы 24">
              <a:extLst>
                <a:ext uri="{FF2B5EF4-FFF2-40B4-BE49-F238E27FC236}">
                  <a16:creationId xmlns:a16="http://schemas.microsoft.com/office/drawing/2014/main" id="{ACB92625-7A8A-4514-B771-EFF05EA1D86F}"/>
                </a:ext>
              </a:extLst>
            </p:cNvPr>
            <p:cNvSpPr/>
            <p:nvPr/>
          </p:nvSpPr>
          <p:spPr>
            <a:xfrm>
              <a:off x="9304225" y="1533226"/>
              <a:ext cx="1732534" cy="912900"/>
            </a:xfrm>
            <a:prstGeom prst="round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650372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1FDB1C-EDC8-4ACB-80E2-FA9BC3801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D942724-7AEA-42BF-A7FA-15554FBF70CA}"/>
              </a:ext>
            </a:extLst>
          </p:cNvPr>
          <p:cNvGrpSpPr/>
          <p:nvPr/>
        </p:nvGrpSpPr>
        <p:grpSpPr>
          <a:xfrm>
            <a:off x="3758665" y="692845"/>
            <a:ext cx="5390147" cy="548814"/>
            <a:chOff x="3758665" y="692845"/>
            <a:chExt cx="5390147" cy="5488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04F1D5-EB86-4369-BB79-047B8019518C}"/>
                </a:ext>
              </a:extLst>
            </p:cNvPr>
            <p:cNvSpPr txBox="1"/>
            <p:nvPr/>
          </p:nvSpPr>
          <p:spPr>
            <a:xfrm>
              <a:off x="4013735" y="692845"/>
              <a:ext cx="48800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Ход работы по созданию игры</a:t>
              </a:r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9025AC60-EC9A-41FC-8335-9C8328C49562}"/>
                </a:ext>
              </a:extLst>
            </p:cNvPr>
            <p:cNvCxnSpPr/>
            <p:nvPr/>
          </p:nvCxnSpPr>
          <p:spPr>
            <a:xfrm>
              <a:off x="3758665" y="1241659"/>
              <a:ext cx="539014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4C01D17-8665-4DAD-ABDA-561EF38AD6CA}"/>
              </a:ext>
            </a:extLst>
          </p:cNvPr>
          <p:cNvGrpSpPr/>
          <p:nvPr/>
        </p:nvGrpSpPr>
        <p:grpSpPr>
          <a:xfrm>
            <a:off x="467222" y="1482291"/>
            <a:ext cx="3441035" cy="5135077"/>
            <a:chOff x="467222" y="1482291"/>
            <a:chExt cx="3441035" cy="5135077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DFBE01E4-73B1-4690-8C5E-53B97AAE5D3E}"/>
                </a:ext>
              </a:extLst>
            </p:cNvPr>
            <p:cNvSpPr/>
            <p:nvPr/>
          </p:nvSpPr>
          <p:spPr>
            <a:xfrm>
              <a:off x="467226" y="1482291"/>
              <a:ext cx="3441031" cy="5135077"/>
            </a:xfrm>
            <a:custGeom>
              <a:avLst/>
              <a:gdLst>
                <a:gd name="connsiteX0" fmla="*/ 0 w 3441031"/>
                <a:gd name="connsiteY0" fmla="*/ 245793 h 5135077"/>
                <a:gd name="connsiteX1" fmla="*/ 245793 w 3441031"/>
                <a:gd name="connsiteY1" fmla="*/ 0 h 5135077"/>
                <a:gd name="connsiteX2" fmla="*/ 835682 w 3441031"/>
                <a:gd name="connsiteY2" fmla="*/ 0 h 5135077"/>
                <a:gd name="connsiteX3" fmla="*/ 1425571 w 3441031"/>
                <a:gd name="connsiteY3" fmla="*/ 0 h 5135077"/>
                <a:gd name="connsiteX4" fmla="*/ 1985966 w 3441031"/>
                <a:gd name="connsiteY4" fmla="*/ 0 h 5135077"/>
                <a:gd name="connsiteX5" fmla="*/ 2634843 w 3441031"/>
                <a:gd name="connsiteY5" fmla="*/ 0 h 5135077"/>
                <a:gd name="connsiteX6" fmla="*/ 3195238 w 3441031"/>
                <a:gd name="connsiteY6" fmla="*/ 0 h 5135077"/>
                <a:gd name="connsiteX7" fmla="*/ 3441031 w 3441031"/>
                <a:gd name="connsiteY7" fmla="*/ 245793 h 5135077"/>
                <a:gd name="connsiteX8" fmla="*/ 3441031 w 3441031"/>
                <a:gd name="connsiteY8" fmla="*/ 1002019 h 5135077"/>
                <a:gd name="connsiteX9" fmla="*/ 3441031 w 3441031"/>
                <a:gd name="connsiteY9" fmla="*/ 1572505 h 5135077"/>
                <a:gd name="connsiteX10" fmla="*/ 3441031 w 3441031"/>
                <a:gd name="connsiteY10" fmla="*/ 2328730 h 5135077"/>
                <a:gd name="connsiteX11" fmla="*/ 3441031 w 3441031"/>
                <a:gd name="connsiteY11" fmla="*/ 2852782 h 5135077"/>
                <a:gd name="connsiteX12" fmla="*/ 3441031 w 3441031"/>
                <a:gd name="connsiteY12" fmla="*/ 3516137 h 5135077"/>
                <a:gd name="connsiteX13" fmla="*/ 3441031 w 3441031"/>
                <a:gd name="connsiteY13" fmla="*/ 4133058 h 5135077"/>
                <a:gd name="connsiteX14" fmla="*/ 3441031 w 3441031"/>
                <a:gd name="connsiteY14" fmla="*/ 4889284 h 5135077"/>
                <a:gd name="connsiteX15" fmla="*/ 3195238 w 3441031"/>
                <a:gd name="connsiteY15" fmla="*/ 5135077 h 5135077"/>
                <a:gd name="connsiteX16" fmla="*/ 2634843 w 3441031"/>
                <a:gd name="connsiteY16" fmla="*/ 5135077 h 5135077"/>
                <a:gd name="connsiteX17" fmla="*/ 1985966 w 3441031"/>
                <a:gd name="connsiteY17" fmla="*/ 5135077 h 5135077"/>
                <a:gd name="connsiteX18" fmla="*/ 1484560 w 3441031"/>
                <a:gd name="connsiteY18" fmla="*/ 5135077 h 5135077"/>
                <a:gd name="connsiteX19" fmla="*/ 835682 w 3441031"/>
                <a:gd name="connsiteY19" fmla="*/ 5135077 h 5135077"/>
                <a:gd name="connsiteX20" fmla="*/ 245793 w 3441031"/>
                <a:gd name="connsiteY20" fmla="*/ 5135077 h 5135077"/>
                <a:gd name="connsiteX21" fmla="*/ 0 w 3441031"/>
                <a:gd name="connsiteY21" fmla="*/ 4889284 h 5135077"/>
                <a:gd name="connsiteX22" fmla="*/ 0 w 3441031"/>
                <a:gd name="connsiteY22" fmla="*/ 4272363 h 5135077"/>
                <a:gd name="connsiteX23" fmla="*/ 0 w 3441031"/>
                <a:gd name="connsiteY23" fmla="*/ 3609007 h 5135077"/>
                <a:gd name="connsiteX24" fmla="*/ 0 w 3441031"/>
                <a:gd name="connsiteY24" fmla="*/ 2945651 h 5135077"/>
                <a:gd name="connsiteX25" fmla="*/ 0 w 3441031"/>
                <a:gd name="connsiteY25" fmla="*/ 2375165 h 5135077"/>
                <a:gd name="connsiteX26" fmla="*/ 0 w 3441031"/>
                <a:gd name="connsiteY26" fmla="*/ 1758244 h 5135077"/>
                <a:gd name="connsiteX27" fmla="*/ 0 w 3441031"/>
                <a:gd name="connsiteY27" fmla="*/ 1094888 h 5135077"/>
                <a:gd name="connsiteX28" fmla="*/ 0 w 3441031"/>
                <a:gd name="connsiteY28" fmla="*/ 245793 h 513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41031" h="5135077" extrusionOk="0">
                  <a:moveTo>
                    <a:pt x="0" y="245793"/>
                  </a:moveTo>
                  <a:cubicBezTo>
                    <a:pt x="-6434" y="135401"/>
                    <a:pt x="129084" y="-7629"/>
                    <a:pt x="245793" y="0"/>
                  </a:cubicBezTo>
                  <a:cubicBezTo>
                    <a:pt x="454610" y="-6585"/>
                    <a:pt x="712743" y="-12196"/>
                    <a:pt x="835682" y="0"/>
                  </a:cubicBezTo>
                  <a:cubicBezTo>
                    <a:pt x="958621" y="12196"/>
                    <a:pt x="1234723" y="10269"/>
                    <a:pt x="1425571" y="0"/>
                  </a:cubicBezTo>
                  <a:cubicBezTo>
                    <a:pt x="1616419" y="-10269"/>
                    <a:pt x="1814528" y="-10664"/>
                    <a:pt x="1985966" y="0"/>
                  </a:cubicBezTo>
                  <a:cubicBezTo>
                    <a:pt x="2157405" y="10664"/>
                    <a:pt x="2458842" y="-31417"/>
                    <a:pt x="2634843" y="0"/>
                  </a:cubicBezTo>
                  <a:cubicBezTo>
                    <a:pt x="2810844" y="31417"/>
                    <a:pt x="2996834" y="-11142"/>
                    <a:pt x="3195238" y="0"/>
                  </a:cubicBezTo>
                  <a:cubicBezTo>
                    <a:pt x="3335038" y="-3454"/>
                    <a:pt x="3426862" y="103308"/>
                    <a:pt x="3441031" y="245793"/>
                  </a:cubicBezTo>
                  <a:cubicBezTo>
                    <a:pt x="3405397" y="531468"/>
                    <a:pt x="3475391" y="815028"/>
                    <a:pt x="3441031" y="1002019"/>
                  </a:cubicBezTo>
                  <a:cubicBezTo>
                    <a:pt x="3406671" y="1189010"/>
                    <a:pt x="3464528" y="1417965"/>
                    <a:pt x="3441031" y="1572505"/>
                  </a:cubicBezTo>
                  <a:cubicBezTo>
                    <a:pt x="3417534" y="1727045"/>
                    <a:pt x="3409424" y="1985571"/>
                    <a:pt x="3441031" y="2328730"/>
                  </a:cubicBezTo>
                  <a:cubicBezTo>
                    <a:pt x="3472638" y="2671890"/>
                    <a:pt x="3466512" y="2730594"/>
                    <a:pt x="3441031" y="2852782"/>
                  </a:cubicBezTo>
                  <a:cubicBezTo>
                    <a:pt x="3415550" y="2974970"/>
                    <a:pt x="3426834" y="3330662"/>
                    <a:pt x="3441031" y="3516137"/>
                  </a:cubicBezTo>
                  <a:cubicBezTo>
                    <a:pt x="3455228" y="3701613"/>
                    <a:pt x="3423973" y="3992413"/>
                    <a:pt x="3441031" y="4133058"/>
                  </a:cubicBezTo>
                  <a:cubicBezTo>
                    <a:pt x="3458089" y="4273703"/>
                    <a:pt x="3421138" y="4539992"/>
                    <a:pt x="3441031" y="4889284"/>
                  </a:cubicBezTo>
                  <a:cubicBezTo>
                    <a:pt x="3438552" y="5033216"/>
                    <a:pt x="3323821" y="5126075"/>
                    <a:pt x="3195238" y="5135077"/>
                  </a:cubicBezTo>
                  <a:cubicBezTo>
                    <a:pt x="2934027" y="5162785"/>
                    <a:pt x="2764368" y="5141009"/>
                    <a:pt x="2634843" y="5135077"/>
                  </a:cubicBezTo>
                  <a:cubicBezTo>
                    <a:pt x="2505319" y="5129145"/>
                    <a:pt x="2227708" y="5160542"/>
                    <a:pt x="1985966" y="5135077"/>
                  </a:cubicBezTo>
                  <a:cubicBezTo>
                    <a:pt x="1744224" y="5109612"/>
                    <a:pt x="1651479" y="5124849"/>
                    <a:pt x="1484560" y="5135077"/>
                  </a:cubicBezTo>
                  <a:cubicBezTo>
                    <a:pt x="1317641" y="5145305"/>
                    <a:pt x="1119868" y="5116483"/>
                    <a:pt x="835682" y="5135077"/>
                  </a:cubicBezTo>
                  <a:cubicBezTo>
                    <a:pt x="551496" y="5153671"/>
                    <a:pt x="380535" y="5134531"/>
                    <a:pt x="245793" y="5135077"/>
                  </a:cubicBezTo>
                  <a:cubicBezTo>
                    <a:pt x="103803" y="5102562"/>
                    <a:pt x="860" y="5028912"/>
                    <a:pt x="0" y="4889284"/>
                  </a:cubicBezTo>
                  <a:cubicBezTo>
                    <a:pt x="-10274" y="4737923"/>
                    <a:pt x="25134" y="4439195"/>
                    <a:pt x="0" y="4272363"/>
                  </a:cubicBezTo>
                  <a:cubicBezTo>
                    <a:pt x="-25134" y="4105531"/>
                    <a:pt x="17294" y="3925867"/>
                    <a:pt x="0" y="3609007"/>
                  </a:cubicBezTo>
                  <a:cubicBezTo>
                    <a:pt x="-17294" y="3292147"/>
                    <a:pt x="-12291" y="3099302"/>
                    <a:pt x="0" y="2945651"/>
                  </a:cubicBezTo>
                  <a:cubicBezTo>
                    <a:pt x="12291" y="2792000"/>
                    <a:pt x="21490" y="2601771"/>
                    <a:pt x="0" y="2375165"/>
                  </a:cubicBezTo>
                  <a:cubicBezTo>
                    <a:pt x="-21490" y="2148559"/>
                    <a:pt x="-22463" y="2042212"/>
                    <a:pt x="0" y="1758244"/>
                  </a:cubicBezTo>
                  <a:cubicBezTo>
                    <a:pt x="22463" y="1474276"/>
                    <a:pt x="-14503" y="1285825"/>
                    <a:pt x="0" y="1094888"/>
                  </a:cubicBezTo>
                  <a:cubicBezTo>
                    <a:pt x="14503" y="903951"/>
                    <a:pt x="33415" y="563660"/>
                    <a:pt x="0" y="245793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2672259669">
                    <a:prstGeom prst="roundRect">
                      <a:avLst>
                        <a:gd name="adj" fmla="val 714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8170FB-14F5-48F4-B374-06F5AFCD0E5D}"/>
                </a:ext>
              </a:extLst>
            </p:cNvPr>
            <p:cNvSpPr txBox="1"/>
            <p:nvPr/>
          </p:nvSpPr>
          <p:spPr>
            <a:xfrm>
              <a:off x="467222" y="1636409"/>
              <a:ext cx="3441031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entury" panose="02040604050505020304" pitchFamily="18" charset="0"/>
                </a:rPr>
                <a:t>Придумать идею игры, жанр и сеттинг. </a:t>
              </a:r>
            </a:p>
            <a:p>
              <a:pPr algn="ctr"/>
              <a:endParaRPr lang="ru-RU" sz="1400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Самое первое и важное – это придумать идею для игры, ее сюжет и основных персонажей.</a:t>
              </a:r>
            </a:p>
            <a:p>
              <a:pPr algn="ctr"/>
              <a:endParaRPr lang="ru-RU" sz="1400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Можно следовать трендам или сделать клон существующей игры, чтобы набраться опыта. А можно попробовать сразу сделать что-то уникальное.</a:t>
              </a:r>
            </a:p>
            <a:p>
              <a:pPr marL="105750"/>
              <a:endParaRPr lang="ru-RU" sz="1400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marL="105750" algn="ctr"/>
              <a:r>
                <a:rPr lang="ru-RU" sz="1400" b="1" i="0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После того, как вы продумали все основные моменты </a:t>
              </a:r>
              <a:r>
                <a: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своей игры, н</a:t>
              </a:r>
              <a:r>
                <a:rPr lang="ru-RU" sz="1400" b="1" i="0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апишите дизайн-документ. В нём описывают всю игру: </a:t>
              </a:r>
              <a:r>
                <a:rPr lang="ru-RU" sz="1400" b="1" i="0" dirty="0" err="1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геймплейные</a:t>
              </a:r>
              <a:r>
                <a:rPr lang="ru-RU" sz="1400" b="1" i="0" dirty="0">
                  <a:solidFill>
                    <a:schemeClr val="bg1"/>
                  </a:solidFill>
                  <a:effectLst/>
                  <a:latin typeface="Century" panose="02040604050505020304" pitchFamily="18" charset="0"/>
                </a:rPr>
                <a:t> механики и детали сюжета, параметры баланса, графический стиль и так далее</a:t>
              </a:r>
              <a:r>
                <a:rPr lang="ru-RU" sz="1400" b="1" i="0" dirty="0">
                  <a:solidFill>
                    <a:schemeClr val="bg1">
                      <a:lumMod val="95000"/>
                    </a:schemeClr>
                  </a:solidFill>
                  <a:effectLst/>
                  <a:latin typeface="Century" panose="02040604050505020304" pitchFamily="18" charset="0"/>
                </a:rPr>
                <a:t>.</a:t>
              </a:r>
              <a:endParaRPr lang="ru-RU" sz="1400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CED811E-C763-4A07-84B3-11B60E9E4D00}"/>
              </a:ext>
            </a:extLst>
          </p:cNvPr>
          <p:cNvGrpSpPr/>
          <p:nvPr/>
        </p:nvGrpSpPr>
        <p:grpSpPr>
          <a:xfrm>
            <a:off x="4375483" y="1482291"/>
            <a:ext cx="3441031" cy="5135077"/>
            <a:chOff x="4375483" y="1482291"/>
            <a:chExt cx="3441031" cy="5135077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16A65E99-6541-4177-9F0A-45CC8C391D35}"/>
                </a:ext>
              </a:extLst>
            </p:cNvPr>
            <p:cNvSpPr/>
            <p:nvPr/>
          </p:nvSpPr>
          <p:spPr>
            <a:xfrm>
              <a:off x="4375483" y="1482291"/>
              <a:ext cx="3441031" cy="5135077"/>
            </a:xfrm>
            <a:custGeom>
              <a:avLst/>
              <a:gdLst>
                <a:gd name="connsiteX0" fmla="*/ 0 w 3441031"/>
                <a:gd name="connsiteY0" fmla="*/ 245793 h 5135077"/>
                <a:gd name="connsiteX1" fmla="*/ 245793 w 3441031"/>
                <a:gd name="connsiteY1" fmla="*/ 0 h 5135077"/>
                <a:gd name="connsiteX2" fmla="*/ 806188 w 3441031"/>
                <a:gd name="connsiteY2" fmla="*/ 0 h 5135077"/>
                <a:gd name="connsiteX3" fmla="*/ 1396077 w 3441031"/>
                <a:gd name="connsiteY3" fmla="*/ 0 h 5135077"/>
                <a:gd name="connsiteX4" fmla="*/ 1956471 w 3441031"/>
                <a:gd name="connsiteY4" fmla="*/ 0 h 5135077"/>
                <a:gd name="connsiteX5" fmla="*/ 2605349 w 3441031"/>
                <a:gd name="connsiteY5" fmla="*/ 0 h 5135077"/>
                <a:gd name="connsiteX6" fmla="*/ 3195238 w 3441031"/>
                <a:gd name="connsiteY6" fmla="*/ 0 h 5135077"/>
                <a:gd name="connsiteX7" fmla="*/ 3441031 w 3441031"/>
                <a:gd name="connsiteY7" fmla="*/ 245793 h 5135077"/>
                <a:gd name="connsiteX8" fmla="*/ 3441031 w 3441031"/>
                <a:gd name="connsiteY8" fmla="*/ 919099 h 5135077"/>
                <a:gd name="connsiteX9" fmla="*/ 3441031 w 3441031"/>
                <a:gd name="connsiteY9" fmla="*/ 1592405 h 5135077"/>
                <a:gd name="connsiteX10" fmla="*/ 3441031 w 3441031"/>
                <a:gd name="connsiteY10" fmla="*/ 2219277 h 5135077"/>
                <a:gd name="connsiteX11" fmla="*/ 3441031 w 3441031"/>
                <a:gd name="connsiteY11" fmla="*/ 2846148 h 5135077"/>
                <a:gd name="connsiteX12" fmla="*/ 3441031 w 3441031"/>
                <a:gd name="connsiteY12" fmla="*/ 3473019 h 5135077"/>
                <a:gd name="connsiteX13" fmla="*/ 3441031 w 3441031"/>
                <a:gd name="connsiteY13" fmla="*/ 4099891 h 5135077"/>
                <a:gd name="connsiteX14" fmla="*/ 3441031 w 3441031"/>
                <a:gd name="connsiteY14" fmla="*/ 4889284 h 5135077"/>
                <a:gd name="connsiteX15" fmla="*/ 3195238 w 3441031"/>
                <a:gd name="connsiteY15" fmla="*/ 5135077 h 5135077"/>
                <a:gd name="connsiteX16" fmla="*/ 2634843 w 3441031"/>
                <a:gd name="connsiteY16" fmla="*/ 5135077 h 5135077"/>
                <a:gd name="connsiteX17" fmla="*/ 2044954 w 3441031"/>
                <a:gd name="connsiteY17" fmla="*/ 5135077 h 5135077"/>
                <a:gd name="connsiteX18" fmla="*/ 1514054 w 3441031"/>
                <a:gd name="connsiteY18" fmla="*/ 5135077 h 5135077"/>
                <a:gd name="connsiteX19" fmla="*/ 983154 w 3441031"/>
                <a:gd name="connsiteY19" fmla="*/ 5135077 h 5135077"/>
                <a:gd name="connsiteX20" fmla="*/ 245793 w 3441031"/>
                <a:gd name="connsiteY20" fmla="*/ 5135077 h 5135077"/>
                <a:gd name="connsiteX21" fmla="*/ 0 w 3441031"/>
                <a:gd name="connsiteY21" fmla="*/ 4889284 h 5135077"/>
                <a:gd name="connsiteX22" fmla="*/ 0 w 3441031"/>
                <a:gd name="connsiteY22" fmla="*/ 4262413 h 5135077"/>
                <a:gd name="connsiteX23" fmla="*/ 0 w 3441031"/>
                <a:gd name="connsiteY23" fmla="*/ 3635541 h 5135077"/>
                <a:gd name="connsiteX24" fmla="*/ 0 w 3441031"/>
                <a:gd name="connsiteY24" fmla="*/ 3101540 h 5135077"/>
                <a:gd name="connsiteX25" fmla="*/ 0 w 3441031"/>
                <a:gd name="connsiteY25" fmla="*/ 2428234 h 5135077"/>
                <a:gd name="connsiteX26" fmla="*/ 0 w 3441031"/>
                <a:gd name="connsiteY26" fmla="*/ 1801362 h 5135077"/>
                <a:gd name="connsiteX27" fmla="*/ 0 w 3441031"/>
                <a:gd name="connsiteY27" fmla="*/ 1220926 h 5135077"/>
                <a:gd name="connsiteX28" fmla="*/ 0 w 3441031"/>
                <a:gd name="connsiteY28" fmla="*/ 245793 h 513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41031" h="5135077" extrusionOk="0">
                  <a:moveTo>
                    <a:pt x="0" y="245793"/>
                  </a:moveTo>
                  <a:cubicBezTo>
                    <a:pt x="1771" y="135468"/>
                    <a:pt x="121513" y="-10306"/>
                    <a:pt x="245793" y="0"/>
                  </a:cubicBezTo>
                  <a:cubicBezTo>
                    <a:pt x="507476" y="-18856"/>
                    <a:pt x="645485" y="428"/>
                    <a:pt x="806188" y="0"/>
                  </a:cubicBezTo>
                  <a:cubicBezTo>
                    <a:pt x="966892" y="-428"/>
                    <a:pt x="1271988" y="17897"/>
                    <a:pt x="1396077" y="0"/>
                  </a:cubicBezTo>
                  <a:cubicBezTo>
                    <a:pt x="1520166" y="-17897"/>
                    <a:pt x="1697203" y="56023"/>
                    <a:pt x="1956471" y="0"/>
                  </a:cubicBezTo>
                  <a:cubicBezTo>
                    <a:pt x="2215739" y="-56023"/>
                    <a:pt x="2332964" y="5694"/>
                    <a:pt x="2605349" y="0"/>
                  </a:cubicBezTo>
                  <a:cubicBezTo>
                    <a:pt x="2877734" y="-5694"/>
                    <a:pt x="3062245" y="22663"/>
                    <a:pt x="3195238" y="0"/>
                  </a:cubicBezTo>
                  <a:cubicBezTo>
                    <a:pt x="3335571" y="9660"/>
                    <a:pt x="3458593" y="91902"/>
                    <a:pt x="3441031" y="245793"/>
                  </a:cubicBezTo>
                  <a:cubicBezTo>
                    <a:pt x="3478049" y="417050"/>
                    <a:pt x="3412062" y="616943"/>
                    <a:pt x="3441031" y="919099"/>
                  </a:cubicBezTo>
                  <a:cubicBezTo>
                    <a:pt x="3470000" y="1221255"/>
                    <a:pt x="3419961" y="1385914"/>
                    <a:pt x="3441031" y="1592405"/>
                  </a:cubicBezTo>
                  <a:cubicBezTo>
                    <a:pt x="3462101" y="1798896"/>
                    <a:pt x="3423352" y="2051215"/>
                    <a:pt x="3441031" y="2219277"/>
                  </a:cubicBezTo>
                  <a:cubicBezTo>
                    <a:pt x="3458710" y="2387339"/>
                    <a:pt x="3431746" y="2605310"/>
                    <a:pt x="3441031" y="2846148"/>
                  </a:cubicBezTo>
                  <a:cubicBezTo>
                    <a:pt x="3450316" y="3086986"/>
                    <a:pt x="3366246" y="3198326"/>
                    <a:pt x="3441031" y="3473019"/>
                  </a:cubicBezTo>
                  <a:cubicBezTo>
                    <a:pt x="3515816" y="3747712"/>
                    <a:pt x="3385541" y="3925168"/>
                    <a:pt x="3441031" y="4099891"/>
                  </a:cubicBezTo>
                  <a:cubicBezTo>
                    <a:pt x="3496521" y="4274614"/>
                    <a:pt x="3395978" y="4548281"/>
                    <a:pt x="3441031" y="4889284"/>
                  </a:cubicBezTo>
                  <a:cubicBezTo>
                    <a:pt x="3444938" y="5025312"/>
                    <a:pt x="3360246" y="5132455"/>
                    <a:pt x="3195238" y="5135077"/>
                  </a:cubicBezTo>
                  <a:cubicBezTo>
                    <a:pt x="2954590" y="5145897"/>
                    <a:pt x="2899745" y="5112908"/>
                    <a:pt x="2634843" y="5135077"/>
                  </a:cubicBezTo>
                  <a:cubicBezTo>
                    <a:pt x="2369942" y="5157246"/>
                    <a:pt x="2254369" y="5078912"/>
                    <a:pt x="2044954" y="5135077"/>
                  </a:cubicBezTo>
                  <a:cubicBezTo>
                    <a:pt x="1835539" y="5191242"/>
                    <a:pt x="1697133" y="5112077"/>
                    <a:pt x="1514054" y="5135077"/>
                  </a:cubicBezTo>
                  <a:cubicBezTo>
                    <a:pt x="1330975" y="5158077"/>
                    <a:pt x="1110888" y="5080513"/>
                    <a:pt x="983154" y="5135077"/>
                  </a:cubicBezTo>
                  <a:cubicBezTo>
                    <a:pt x="855420" y="5189641"/>
                    <a:pt x="509623" y="5071005"/>
                    <a:pt x="245793" y="5135077"/>
                  </a:cubicBezTo>
                  <a:cubicBezTo>
                    <a:pt x="93030" y="5127725"/>
                    <a:pt x="-34488" y="5028961"/>
                    <a:pt x="0" y="4889284"/>
                  </a:cubicBezTo>
                  <a:cubicBezTo>
                    <a:pt x="-30420" y="4577196"/>
                    <a:pt x="42930" y="4399852"/>
                    <a:pt x="0" y="4262413"/>
                  </a:cubicBezTo>
                  <a:cubicBezTo>
                    <a:pt x="-42930" y="4124974"/>
                    <a:pt x="66097" y="3910285"/>
                    <a:pt x="0" y="3635541"/>
                  </a:cubicBezTo>
                  <a:cubicBezTo>
                    <a:pt x="-66097" y="3360797"/>
                    <a:pt x="541" y="3349375"/>
                    <a:pt x="0" y="3101540"/>
                  </a:cubicBezTo>
                  <a:cubicBezTo>
                    <a:pt x="-541" y="2853705"/>
                    <a:pt x="3855" y="2756653"/>
                    <a:pt x="0" y="2428234"/>
                  </a:cubicBezTo>
                  <a:cubicBezTo>
                    <a:pt x="-3855" y="2099815"/>
                    <a:pt x="73174" y="2076651"/>
                    <a:pt x="0" y="1801362"/>
                  </a:cubicBezTo>
                  <a:cubicBezTo>
                    <a:pt x="-73174" y="1526073"/>
                    <a:pt x="46055" y="1470336"/>
                    <a:pt x="0" y="1220926"/>
                  </a:cubicBezTo>
                  <a:cubicBezTo>
                    <a:pt x="-46055" y="971516"/>
                    <a:pt x="108898" y="567865"/>
                    <a:pt x="0" y="245793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37076616">
                    <a:prstGeom prst="roundRect">
                      <a:avLst>
                        <a:gd name="adj" fmla="val 7143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06E10E-919B-4B45-9AD3-7A75D6F629B5}"/>
                </a:ext>
              </a:extLst>
            </p:cNvPr>
            <p:cNvSpPr txBox="1"/>
            <p:nvPr/>
          </p:nvSpPr>
          <p:spPr>
            <a:xfrm>
              <a:off x="4375483" y="1636409"/>
              <a:ext cx="3441031" cy="483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entury" panose="02040604050505020304" pitchFamily="18" charset="0"/>
                </a:rPr>
                <a:t>Воссоздать свою игру в реальности.</a:t>
              </a:r>
            </a:p>
            <a:p>
              <a:pPr algn="ctr"/>
              <a:endParaRPr lang="ru-RU" sz="1400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Для этого вам понадобится мотивация, энтузиазм и основные знания работы с игровыми движками, языками программирования и художественными программами.</a:t>
              </a:r>
            </a:p>
            <a:p>
              <a:pPr algn="ctr"/>
              <a:endParaRPr lang="ru-RU" sz="1400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Так же нужно выбрать платформу, для которой будет разрабатываться игра и движок. </a:t>
              </a:r>
            </a:p>
            <a:p>
              <a:pPr algn="ctr"/>
              <a:endParaRPr lang="ru-RU" sz="1400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Движок должен подходить по требованиям для реализации выбранного жанра, графического стиля, а ещё поддерживать экспорт на нужную платформу.</a:t>
              </a:r>
            </a:p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Обычно каждый движок поддерживает определённый язык программирования, на котором и пишут основную логику игры.</a:t>
              </a: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1A8AA3B-4E11-4E96-A6DD-67B0945CDDE6}"/>
              </a:ext>
            </a:extLst>
          </p:cNvPr>
          <p:cNvGrpSpPr/>
          <p:nvPr/>
        </p:nvGrpSpPr>
        <p:grpSpPr>
          <a:xfrm>
            <a:off x="8283743" y="1482291"/>
            <a:ext cx="3441031" cy="5135077"/>
            <a:chOff x="8283743" y="1482291"/>
            <a:chExt cx="3441031" cy="5135077"/>
          </a:xfrm>
        </p:grpSpPr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F76EFD8F-7E16-41BB-A4C5-2B775BB819C1}"/>
                </a:ext>
              </a:extLst>
            </p:cNvPr>
            <p:cNvSpPr/>
            <p:nvPr/>
          </p:nvSpPr>
          <p:spPr>
            <a:xfrm>
              <a:off x="8283743" y="1482291"/>
              <a:ext cx="3441031" cy="5135077"/>
            </a:xfrm>
            <a:custGeom>
              <a:avLst/>
              <a:gdLst>
                <a:gd name="connsiteX0" fmla="*/ 0 w 3441031"/>
                <a:gd name="connsiteY0" fmla="*/ 245793 h 5135077"/>
                <a:gd name="connsiteX1" fmla="*/ 245793 w 3441031"/>
                <a:gd name="connsiteY1" fmla="*/ 0 h 5135077"/>
                <a:gd name="connsiteX2" fmla="*/ 776693 w 3441031"/>
                <a:gd name="connsiteY2" fmla="*/ 0 h 5135077"/>
                <a:gd name="connsiteX3" fmla="*/ 1278099 w 3441031"/>
                <a:gd name="connsiteY3" fmla="*/ 0 h 5135077"/>
                <a:gd name="connsiteX4" fmla="*/ 1808999 w 3441031"/>
                <a:gd name="connsiteY4" fmla="*/ 0 h 5135077"/>
                <a:gd name="connsiteX5" fmla="*/ 2457877 w 3441031"/>
                <a:gd name="connsiteY5" fmla="*/ 0 h 5135077"/>
                <a:gd name="connsiteX6" fmla="*/ 3195238 w 3441031"/>
                <a:gd name="connsiteY6" fmla="*/ 0 h 5135077"/>
                <a:gd name="connsiteX7" fmla="*/ 3441031 w 3441031"/>
                <a:gd name="connsiteY7" fmla="*/ 245793 h 5135077"/>
                <a:gd name="connsiteX8" fmla="*/ 3441031 w 3441031"/>
                <a:gd name="connsiteY8" fmla="*/ 909149 h 5135077"/>
                <a:gd name="connsiteX9" fmla="*/ 3441031 w 3441031"/>
                <a:gd name="connsiteY9" fmla="*/ 1618940 h 5135077"/>
                <a:gd name="connsiteX10" fmla="*/ 3441031 w 3441031"/>
                <a:gd name="connsiteY10" fmla="*/ 2282295 h 5135077"/>
                <a:gd name="connsiteX11" fmla="*/ 3441031 w 3441031"/>
                <a:gd name="connsiteY11" fmla="*/ 2852782 h 5135077"/>
                <a:gd name="connsiteX12" fmla="*/ 3441031 w 3441031"/>
                <a:gd name="connsiteY12" fmla="*/ 3609007 h 5135077"/>
                <a:gd name="connsiteX13" fmla="*/ 3441031 w 3441031"/>
                <a:gd name="connsiteY13" fmla="*/ 4272363 h 5135077"/>
                <a:gd name="connsiteX14" fmla="*/ 3441031 w 3441031"/>
                <a:gd name="connsiteY14" fmla="*/ 4889284 h 5135077"/>
                <a:gd name="connsiteX15" fmla="*/ 3195238 w 3441031"/>
                <a:gd name="connsiteY15" fmla="*/ 5135077 h 5135077"/>
                <a:gd name="connsiteX16" fmla="*/ 2693832 w 3441031"/>
                <a:gd name="connsiteY16" fmla="*/ 5135077 h 5135077"/>
                <a:gd name="connsiteX17" fmla="*/ 2192427 w 3441031"/>
                <a:gd name="connsiteY17" fmla="*/ 5135077 h 5135077"/>
                <a:gd name="connsiteX18" fmla="*/ 1543549 w 3441031"/>
                <a:gd name="connsiteY18" fmla="*/ 5135077 h 5135077"/>
                <a:gd name="connsiteX19" fmla="*/ 983154 w 3441031"/>
                <a:gd name="connsiteY19" fmla="*/ 5135077 h 5135077"/>
                <a:gd name="connsiteX20" fmla="*/ 245793 w 3441031"/>
                <a:gd name="connsiteY20" fmla="*/ 5135077 h 5135077"/>
                <a:gd name="connsiteX21" fmla="*/ 0 w 3441031"/>
                <a:gd name="connsiteY21" fmla="*/ 4889284 h 5135077"/>
                <a:gd name="connsiteX22" fmla="*/ 0 w 3441031"/>
                <a:gd name="connsiteY22" fmla="*/ 4365233 h 5135077"/>
                <a:gd name="connsiteX23" fmla="*/ 0 w 3441031"/>
                <a:gd name="connsiteY23" fmla="*/ 3841182 h 5135077"/>
                <a:gd name="connsiteX24" fmla="*/ 0 w 3441031"/>
                <a:gd name="connsiteY24" fmla="*/ 3131391 h 5135077"/>
                <a:gd name="connsiteX25" fmla="*/ 0 w 3441031"/>
                <a:gd name="connsiteY25" fmla="*/ 2560905 h 5135077"/>
                <a:gd name="connsiteX26" fmla="*/ 0 w 3441031"/>
                <a:gd name="connsiteY26" fmla="*/ 1943984 h 5135077"/>
                <a:gd name="connsiteX27" fmla="*/ 0 w 3441031"/>
                <a:gd name="connsiteY27" fmla="*/ 1327063 h 5135077"/>
                <a:gd name="connsiteX28" fmla="*/ 0 w 3441031"/>
                <a:gd name="connsiteY28" fmla="*/ 245793 h 513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41031" h="5135077" extrusionOk="0">
                  <a:moveTo>
                    <a:pt x="0" y="245793"/>
                  </a:moveTo>
                  <a:cubicBezTo>
                    <a:pt x="26908" y="93650"/>
                    <a:pt x="130705" y="-11194"/>
                    <a:pt x="245793" y="0"/>
                  </a:cubicBezTo>
                  <a:cubicBezTo>
                    <a:pt x="501446" y="-2930"/>
                    <a:pt x="518082" y="-19335"/>
                    <a:pt x="776693" y="0"/>
                  </a:cubicBezTo>
                  <a:cubicBezTo>
                    <a:pt x="1035304" y="19335"/>
                    <a:pt x="1173834" y="10931"/>
                    <a:pt x="1278099" y="0"/>
                  </a:cubicBezTo>
                  <a:cubicBezTo>
                    <a:pt x="1382364" y="-10931"/>
                    <a:pt x="1555949" y="-24325"/>
                    <a:pt x="1808999" y="0"/>
                  </a:cubicBezTo>
                  <a:cubicBezTo>
                    <a:pt x="2062049" y="24325"/>
                    <a:pt x="2306034" y="-18151"/>
                    <a:pt x="2457877" y="0"/>
                  </a:cubicBezTo>
                  <a:cubicBezTo>
                    <a:pt x="2609720" y="18151"/>
                    <a:pt x="3022625" y="-17935"/>
                    <a:pt x="3195238" y="0"/>
                  </a:cubicBezTo>
                  <a:cubicBezTo>
                    <a:pt x="3313812" y="-16194"/>
                    <a:pt x="3428815" y="131967"/>
                    <a:pt x="3441031" y="245793"/>
                  </a:cubicBezTo>
                  <a:cubicBezTo>
                    <a:pt x="3457259" y="542067"/>
                    <a:pt x="3425489" y="650469"/>
                    <a:pt x="3441031" y="909149"/>
                  </a:cubicBezTo>
                  <a:cubicBezTo>
                    <a:pt x="3456573" y="1167829"/>
                    <a:pt x="3449715" y="1467748"/>
                    <a:pt x="3441031" y="1618940"/>
                  </a:cubicBezTo>
                  <a:cubicBezTo>
                    <a:pt x="3432347" y="1770132"/>
                    <a:pt x="3463151" y="2042766"/>
                    <a:pt x="3441031" y="2282295"/>
                  </a:cubicBezTo>
                  <a:cubicBezTo>
                    <a:pt x="3418911" y="2521824"/>
                    <a:pt x="3424581" y="2690872"/>
                    <a:pt x="3441031" y="2852782"/>
                  </a:cubicBezTo>
                  <a:cubicBezTo>
                    <a:pt x="3457481" y="3014692"/>
                    <a:pt x="3424794" y="3288464"/>
                    <a:pt x="3441031" y="3609007"/>
                  </a:cubicBezTo>
                  <a:cubicBezTo>
                    <a:pt x="3457268" y="3929551"/>
                    <a:pt x="3438782" y="4007476"/>
                    <a:pt x="3441031" y="4272363"/>
                  </a:cubicBezTo>
                  <a:cubicBezTo>
                    <a:pt x="3443280" y="4537250"/>
                    <a:pt x="3423013" y="4641819"/>
                    <a:pt x="3441031" y="4889284"/>
                  </a:cubicBezTo>
                  <a:cubicBezTo>
                    <a:pt x="3434204" y="5033080"/>
                    <a:pt x="3352827" y="5144345"/>
                    <a:pt x="3195238" y="5135077"/>
                  </a:cubicBezTo>
                  <a:cubicBezTo>
                    <a:pt x="2946320" y="5157748"/>
                    <a:pt x="2860099" y="5116241"/>
                    <a:pt x="2693832" y="5135077"/>
                  </a:cubicBezTo>
                  <a:cubicBezTo>
                    <a:pt x="2527565" y="5153913"/>
                    <a:pt x="2295990" y="5119140"/>
                    <a:pt x="2192427" y="5135077"/>
                  </a:cubicBezTo>
                  <a:cubicBezTo>
                    <a:pt x="2088864" y="5151014"/>
                    <a:pt x="1827885" y="5145937"/>
                    <a:pt x="1543549" y="5135077"/>
                  </a:cubicBezTo>
                  <a:cubicBezTo>
                    <a:pt x="1259213" y="5124217"/>
                    <a:pt x="1156760" y="5126628"/>
                    <a:pt x="983154" y="5135077"/>
                  </a:cubicBezTo>
                  <a:cubicBezTo>
                    <a:pt x="809549" y="5143526"/>
                    <a:pt x="611124" y="5112935"/>
                    <a:pt x="245793" y="5135077"/>
                  </a:cubicBezTo>
                  <a:cubicBezTo>
                    <a:pt x="117100" y="5108110"/>
                    <a:pt x="-13248" y="5005654"/>
                    <a:pt x="0" y="4889284"/>
                  </a:cubicBezTo>
                  <a:cubicBezTo>
                    <a:pt x="-20824" y="4784416"/>
                    <a:pt x="-19428" y="4611449"/>
                    <a:pt x="0" y="4365233"/>
                  </a:cubicBezTo>
                  <a:cubicBezTo>
                    <a:pt x="19428" y="4119017"/>
                    <a:pt x="-18762" y="3962081"/>
                    <a:pt x="0" y="3841182"/>
                  </a:cubicBezTo>
                  <a:cubicBezTo>
                    <a:pt x="18762" y="3720283"/>
                    <a:pt x="26455" y="3317464"/>
                    <a:pt x="0" y="3131391"/>
                  </a:cubicBezTo>
                  <a:cubicBezTo>
                    <a:pt x="-26455" y="2945318"/>
                    <a:pt x="-28282" y="2834630"/>
                    <a:pt x="0" y="2560905"/>
                  </a:cubicBezTo>
                  <a:cubicBezTo>
                    <a:pt x="28282" y="2287180"/>
                    <a:pt x="-12766" y="2108194"/>
                    <a:pt x="0" y="1943984"/>
                  </a:cubicBezTo>
                  <a:cubicBezTo>
                    <a:pt x="12766" y="1779774"/>
                    <a:pt x="-17975" y="1590470"/>
                    <a:pt x="0" y="1327063"/>
                  </a:cubicBezTo>
                  <a:cubicBezTo>
                    <a:pt x="17975" y="1063656"/>
                    <a:pt x="53465" y="560286"/>
                    <a:pt x="0" y="245793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502308613">
                    <a:prstGeom prst="roundRect">
                      <a:avLst>
                        <a:gd name="adj" fmla="val 714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AD6CE6-40EC-4117-B408-DDCE50E27099}"/>
                </a:ext>
              </a:extLst>
            </p:cNvPr>
            <p:cNvSpPr txBox="1"/>
            <p:nvPr/>
          </p:nvSpPr>
          <p:spPr>
            <a:xfrm>
              <a:off x="8283743" y="1633783"/>
              <a:ext cx="3441031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rgbClr val="FF7C80"/>
                  </a:solidFill>
                  <a:latin typeface="Century" panose="02040604050505020304" pitchFamily="18" charset="0"/>
                </a:rPr>
                <a:t>Представить вашу игру миру. </a:t>
              </a:r>
            </a:p>
            <a:p>
              <a:pPr algn="ctr"/>
              <a:endParaRPr lang="ru-RU" sz="1400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Соберите аудиторию, которая будет заинтересована в вашем продукте.</a:t>
              </a:r>
            </a:p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Рекламируйте игру, и продвигайте ее в разных соц. сетях, привлекайте блогеров и стримеров. Чтобы они играли в вашу игру.</a:t>
              </a:r>
            </a:p>
            <a:p>
              <a:pPr algn="ctr"/>
              <a:endParaRPr lang="ru-RU" sz="1400" b="1" dirty="0">
                <a:solidFill>
                  <a:schemeClr val="bg1"/>
                </a:solidFill>
                <a:latin typeface="Century" panose="02040604050505020304" pitchFamily="18" charset="0"/>
              </a:endParaRPr>
            </a:p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Century" panose="02040604050505020304" pitchFamily="18" charset="0"/>
                </a:rPr>
                <a:t>Так же старайтесь прислушиваться к комьюнити своей игры, брать у комьюнити какие-нибудь идеи и реализовывать их в своей игре. Если большому количеству пользователей не нравится та или иная иконка, персонаж, стоит обратить внимание, какие решения в игре стоит пересмотреть.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284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889</Words>
  <Application>Microsoft Office PowerPoint</Application>
  <PresentationFormat>Широкоэкранный</PresentationFormat>
  <Paragraphs>55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Century</vt:lpstr>
      <vt:lpstr>Copperplate Gothic Bold</vt:lpstr>
      <vt:lpstr>Courier New</vt:lpstr>
      <vt:lpstr>Hack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Наталья Универ</dc:creator>
  <cp:lastModifiedBy>Наталья Универ</cp:lastModifiedBy>
  <cp:revision>29</cp:revision>
  <dcterms:created xsi:type="dcterms:W3CDTF">2024-10-03T13:27:28Z</dcterms:created>
  <dcterms:modified xsi:type="dcterms:W3CDTF">2024-10-04T10:08:12Z</dcterms:modified>
</cp:coreProperties>
</file>